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9" r:id="rId3"/>
    <p:sldId id="277" r:id="rId4"/>
    <p:sldId id="257" r:id="rId5"/>
    <p:sldId id="302" r:id="rId6"/>
    <p:sldId id="266" r:id="rId7"/>
    <p:sldId id="278" r:id="rId8"/>
    <p:sldId id="260" r:id="rId9"/>
    <p:sldId id="258" r:id="rId10"/>
    <p:sldId id="263" r:id="rId11"/>
    <p:sldId id="261" r:id="rId12"/>
    <p:sldId id="306" r:id="rId13"/>
    <p:sldId id="264" r:id="rId14"/>
    <p:sldId id="262" r:id="rId15"/>
    <p:sldId id="268" r:id="rId16"/>
    <p:sldId id="265" r:id="rId17"/>
    <p:sldId id="267" r:id="rId18"/>
    <p:sldId id="269" r:id="rId19"/>
    <p:sldId id="307" r:id="rId20"/>
    <p:sldId id="272" r:id="rId21"/>
    <p:sldId id="270" r:id="rId22"/>
    <p:sldId id="273" r:id="rId23"/>
    <p:sldId id="274" r:id="rId24"/>
    <p:sldId id="275" r:id="rId25"/>
    <p:sldId id="276" r:id="rId26"/>
    <p:sldId id="271" r:id="rId27"/>
    <p:sldId id="292" r:id="rId28"/>
    <p:sldId id="308" r:id="rId29"/>
    <p:sldId id="289" r:id="rId30"/>
    <p:sldId id="290" r:id="rId31"/>
    <p:sldId id="291" r:id="rId32"/>
    <p:sldId id="309" r:id="rId33"/>
    <p:sldId id="305" r:id="rId34"/>
    <p:sldId id="304" r:id="rId35"/>
    <p:sldId id="297" r:id="rId36"/>
    <p:sldId id="298" r:id="rId37"/>
    <p:sldId id="299" r:id="rId38"/>
    <p:sldId id="300" r:id="rId39"/>
    <p:sldId id="294" r:id="rId40"/>
    <p:sldId id="296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029200"/>
            <a:ext cx="6400800" cy="2895600"/>
          </a:xfrm>
        </p:spPr>
        <p:txBody>
          <a:bodyPr/>
          <a:lstStyle/>
          <a:p>
            <a:r>
              <a:rPr lang="hr-HR" dirty="0" smtClean="0"/>
              <a:t>Slavko Harni</a:t>
            </a:r>
          </a:p>
          <a:p>
            <a:r>
              <a:rPr lang="hr-HR" cap="none" dirty="0" err="1" smtClean="0"/>
              <a:t>sharni</a:t>
            </a:r>
            <a:r>
              <a:rPr lang="hr-HR" cap="none" dirty="0" smtClean="0"/>
              <a:t>@</a:t>
            </a:r>
            <a:r>
              <a:rPr lang="hr-HR" cap="none" dirty="0" err="1" smtClean="0"/>
              <a:t>nsk.hr</a:t>
            </a:r>
            <a:endParaRPr lang="hr-HR" cap="none" dirty="0" smtClean="0"/>
          </a:p>
          <a:p>
            <a:r>
              <a:rPr lang="hr-HR" dirty="0" smtClean="0"/>
              <a:t>Nacionalna </a:t>
            </a:r>
            <a:r>
              <a:rPr lang="hr-HR" dirty="0"/>
              <a:t>i sveučilišna knjižnica u Zagrebu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Adrianskoga mora  </a:t>
            </a:r>
            <a:r>
              <a:rPr lang="hr-HR" dirty="0"/>
              <a:t>sirena</a:t>
            </a:r>
            <a:br>
              <a:rPr lang="hr-HR" dirty="0"/>
            </a:br>
            <a:r>
              <a:rPr lang="hr-HR" sz="3100" dirty="0" smtClean="0"/>
              <a:t>digitalna </a:t>
            </a:r>
            <a:r>
              <a:rPr lang="hr-HR" sz="3100" dirty="0"/>
              <a:t>zbirka knjiga o hrvatskoj obali  </a:t>
            </a:r>
            <a:r>
              <a:rPr lang="hr-HR" sz="3100" dirty="0" smtClean="0"/>
              <a:t>Jadrana</a:t>
            </a:r>
            <a:endParaRPr lang="hr-HR" sz="31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817" y="2743200"/>
            <a:ext cx="2895600" cy="196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I.Planiranje - kriteriji odabira građe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hr-HR" dirty="0" smtClean="0"/>
              <a:t>Kriteriji se ovdje dakako prilagođuju okolnosti da se odabir građe ograničuje  na  jadransku obalu i otoke.</a:t>
            </a:r>
          </a:p>
          <a:p>
            <a:r>
              <a:rPr lang="hr-HR" dirty="0" smtClean="0"/>
              <a:t>Formuliraju se ovako  jer se polazi od temeljnih  zadaća   misije i vizije  Nacionalne knjižnice.</a:t>
            </a:r>
          </a:p>
          <a:p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dirty="0" smtClean="0"/>
              <a:t>Formalni  </a:t>
            </a:r>
            <a:endParaRPr lang="hr-HR" dirty="0"/>
          </a:p>
          <a:p>
            <a:pPr lvl="1"/>
            <a:r>
              <a:rPr lang="hr-HR" dirty="0" smtClean="0"/>
              <a:t>hrvatski autor</a:t>
            </a:r>
          </a:p>
          <a:p>
            <a:pPr lvl="1"/>
            <a:r>
              <a:rPr lang="hr-HR" dirty="0" smtClean="0"/>
              <a:t>hrvatski teritorij</a:t>
            </a:r>
          </a:p>
          <a:p>
            <a:pPr lvl="1"/>
            <a:r>
              <a:rPr lang="hr-HR" dirty="0" smtClean="0"/>
              <a:t>hrvatski jezik</a:t>
            </a:r>
          </a:p>
          <a:p>
            <a:pPr marL="274320" lvl="1" indent="0">
              <a:buNone/>
            </a:pPr>
            <a:endParaRPr lang="hr-HR" dirty="0" smtClean="0"/>
          </a:p>
          <a:p>
            <a:r>
              <a:rPr lang="hr-HR" dirty="0" smtClean="0"/>
              <a:t>Sadržajni</a:t>
            </a:r>
          </a:p>
          <a:p>
            <a:pPr lvl="1"/>
            <a:r>
              <a:rPr lang="hr-HR" dirty="0" smtClean="0"/>
              <a:t>o Hrvatima</a:t>
            </a:r>
          </a:p>
          <a:p>
            <a:pPr lvl="1"/>
            <a:r>
              <a:rPr lang="hr-HR" dirty="0" smtClean="0"/>
              <a:t>o hrvatskoj prirodnoj i kulturnoj     baštini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Plan - primjena </a:t>
            </a:r>
            <a:r>
              <a:rPr lang="hr-HR" dirty="0" smtClean="0"/>
              <a:t>kriterija 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hr-HR" dirty="0" smtClean="0"/>
              <a:t>Kako bi se nacionalni kriteriji mogli primijeniti na ograničeni   nacionalni prostor   i   razdoblje nacionalne povijesti, kriteriji se trebaju „specificirati”  s obzirom na:</a:t>
            </a:r>
            <a:br>
              <a:rPr lang="hr-HR" dirty="0" smtClean="0"/>
            </a:br>
            <a:r>
              <a:rPr lang="hr-HR" dirty="0" smtClean="0"/>
              <a:t>   - vrstu građe</a:t>
            </a:r>
            <a:br>
              <a:rPr lang="hr-HR" dirty="0" smtClean="0"/>
            </a:br>
            <a:r>
              <a:rPr lang="hr-HR" dirty="0" smtClean="0"/>
              <a:t>   - prostor</a:t>
            </a:r>
            <a:br>
              <a:rPr lang="hr-HR" dirty="0" smtClean="0"/>
            </a:br>
            <a:r>
              <a:rPr lang="hr-HR" dirty="0" smtClean="0"/>
              <a:t>   - vrijeme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Vrsta građe </a:t>
            </a:r>
          </a:p>
          <a:p>
            <a:pPr lvl="1"/>
            <a:r>
              <a:rPr lang="hr-HR" dirty="0" smtClean="0"/>
              <a:t>knjige 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Prostor (teritorijalni  kriterij) koji se pokriva projektom jest hrvatska obala Jadranskoga mora  i hrvatsko otočje </a:t>
            </a:r>
          </a:p>
          <a:p>
            <a:pPr lvl="1"/>
            <a:r>
              <a:rPr lang="hr-HR" dirty="0" smtClean="0"/>
              <a:t>Prirodne  posebnosti (geološke,  flora, fauna)  </a:t>
            </a:r>
          </a:p>
          <a:p>
            <a:pPr lvl="1"/>
            <a:r>
              <a:rPr lang="hr-HR" dirty="0" smtClean="0"/>
              <a:t>Kulturne posebnosti  -  prostor je   hrvatski priključak vrlo bogatoj mediteranskoj kulturi (Grčka, Rim, Venecija i općenito Italija, </a:t>
            </a:r>
            <a:r>
              <a:rPr lang="hr-HR" dirty="0" err="1" smtClean="0"/>
              <a:t>Austrija..</a:t>
            </a:r>
            <a:r>
              <a:rPr lang="hr-HR" dirty="0" smtClean="0"/>
              <a:t>.)</a:t>
            </a:r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3" t="10300" r="10370" b="9918"/>
          <a:stretch/>
        </p:blipFill>
        <p:spPr bwMode="auto">
          <a:xfrm>
            <a:off x="228600" y="381000"/>
            <a:ext cx="859900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20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Plan  -Referentno razdoblje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hr-HR" dirty="0" smtClean="0"/>
              <a:t>Razdoblje  od  revolucionarne  1848 (ban Jelačić, hrvatski jezik  u  službenoj uporabi).</a:t>
            </a:r>
          </a:p>
          <a:p>
            <a:r>
              <a:rPr lang="hr-HR" dirty="0" smtClean="0"/>
              <a:t>Godina1918</a:t>
            </a:r>
            <a:r>
              <a:rPr lang="hr-HR" dirty="0" smtClean="0"/>
              <a:t>.  </a:t>
            </a:r>
            <a:r>
              <a:rPr lang="hr-HR" dirty="0"/>
              <a:t> p</a:t>
            </a:r>
            <a:r>
              <a:rPr lang="hr-HR" dirty="0" smtClean="0"/>
              <a:t>ropast </a:t>
            </a:r>
            <a:r>
              <a:rPr lang="hr-HR" dirty="0" err="1" smtClean="0"/>
              <a:t>Austro</a:t>
            </a:r>
            <a:r>
              <a:rPr lang="hr-HR" dirty="0" smtClean="0"/>
              <a:t>-ugarske i </a:t>
            </a:r>
            <a:r>
              <a:rPr lang="hr-HR" dirty="0" smtClean="0"/>
              <a:t>stanovito  isključenje Hrvatske iz   srednjoeuropskoga kulturnoga prostora </a:t>
            </a:r>
            <a:r>
              <a:rPr lang="hr-HR" dirty="0" smtClean="0"/>
              <a:t> te  </a:t>
            </a:r>
            <a:r>
              <a:rPr lang="hr-HR" dirty="0" smtClean="0"/>
              <a:t>inzistiranje na južnoslavenksoj pripadnosti.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Knjige u  razdoblju </a:t>
            </a:r>
            <a:r>
              <a:rPr lang="hr-HR" dirty="0" smtClean="0"/>
              <a:t>1848</a:t>
            </a:r>
            <a:r>
              <a:rPr lang="hr-HR" dirty="0"/>
              <a:t>. -1918</a:t>
            </a:r>
            <a:r>
              <a:rPr lang="hr-HR" dirty="0" smtClean="0"/>
              <a:t>.</a:t>
            </a:r>
          </a:p>
          <a:p>
            <a:endParaRPr lang="hr-HR" dirty="0" smtClean="0"/>
          </a:p>
          <a:p>
            <a:pPr lvl="1"/>
            <a:r>
              <a:rPr lang="hr-HR" dirty="0" smtClean="0"/>
              <a:t>Politički integrativni procesi</a:t>
            </a:r>
          </a:p>
          <a:p>
            <a:pPr lvl="1"/>
            <a:r>
              <a:rPr lang="hr-HR" dirty="0" smtClean="0"/>
              <a:t>Razvitak  humanističkih   i prirodnih znanosti u   modernom smislu</a:t>
            </a:r>
          </a:p>
          <a:p>
            <a:pPr lvl="1"/>
            <a:r>
              <a:rPr lang="hr-HR" i="1" dirty="0" smtClean="0"/>
              <a:t>Narodna obrazovanost (Kukuljević) i </a:t>
            </a:r>
            <a:r>
              <a:rPr lang="hr-HR" b="1" i="1" dirty="0" smtClean="0"/>
              <a:t>znanje za sve</a:t>
            </a:r>
          </a:p>
          <a:p>
            <a:pPr marL="0" indent="0">
              <a:buNone/>
            </a:pP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I. Plan - prioriteti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hr-HR" dirty="0" smtClean="0"/>
              <a:t>Okolnosti  znače određenu prilagodbu </a:t>
            </a:r>
            <a:r>
              <a:rPr lang="hr-HR" dirty="0" smtClean="0"/>
              <a:t>kriterija  (Smjernice 2002)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dirty="0" smtClean="0"/>
              <a:t>Intelektualni  sadržaj</a:t>
            </a:r>
          </a:p>
          <a:p>
            <a:pPr lvl="1"/>
            <a:r>
              <a:rPr lang="hr-HR" dirty="0" smtClean="0"/>
              <a:t>okupiti raspršene zbirke</a:t>
            </a:r>
          </a:p>
          <a:p>
            <a:pPr lvl="1"/>
            <a:r>
              <a:rPr lang="hr-HR" dirty="0" smtClean="0"/>
              <a:t>prikupiti kritičnu masu informacija</a:t>
            </a:r>
          </a:p>
          <a:p>
            <a:pPr marL="274320" lvl="1" indent="0">
              <a:buNone/>
            </a:pPr>
            <a:endParaRPr lang="hr-HR" dirty="0" smtClean="0"/>
          </a:p>
          <a:p>
            <a:r>
              <a:rPr lang="hr-HR" dirty="0" smtClean="0"/>
              <a:t> Zanimanje korisnika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Uvjeti -  fizički i  bibliografski</a:t>
            </a:r>
          </a:p>
          <a:p>
            <a:pPr marL="0" indent="0">
              <a:buNone/>
            </a:pP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II. Provedba plana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Provedba plana  je </a:t>
            </a:r>
            <a:r>
              <a:rPr lang="hr-HR" dirty="0" smtClean="0"/>
              <a:t>stručni  knjižničarski posao</a:t>
            </a:r>
          </a:p>
          <a:p>
            <a:r>
              <a:rPr lang="hr-HR" dirty="0" smtClean="0"/>
              <a:t>Struktura sadržaja razaznaje se kao zastupljenost  jadranskih regija i kao zastupljenost  pojedinih struka UDK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dirty="0" smtClean="0"/>
              <a:t>Pitanje sadržaja građe:  struktura sadržaja, njegova vrijednost i količina. </a:t>
            </a:r>
          </a:p>
          <a:p>
            <a:r>
              <a:rPr lang="hr-HR" dirty="0" smtClean="0"/>
              <a:t>Znanje za sve  i  narodna obrazovanost</a:t>
            </a:r>
          </a:p>
          <a:p>
            <a:r>
              <a:rPr lang="hr-HR" dirty="0" smtClean="0"/>
              <a:t>Virtualno putovanje i  znanje za sve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II. Provedba - </a:t>
            </a:r>
            <a:br>
              <a:rPr lang="hr-HR" dirty="0" smtClean="0"/>
            </a:br>
            <a:r>
              <a:rPr lang="hr-HR" dirty="0" smtClean="0"/>
              <a:t> Ljudski   resursi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/>
          </a:p>
          <a:p>
            <a:r>
              <a:rPr lang="hr-HR" dirty="0" smtClean="0"/>
              <a:t>Iz </a:t>
            </a:r>
            <a:r>
              <a:rPr lang="hr-HR" dirty="0" smtClean="0"/>
              <a:t>knjižnice</a:t>
            </a:r>
            <a:br>
              <a:rPr lang="hr-HR" dirty="0" smtClean="0"/>
            </a:br>
            <a:r>
              <a:rPr lang="hr-HR" dirty="0" smtClean="0"/>
              <a:t>Vanjska suradnja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r>
              <a:rPr lang="hr-HR" dirty="0" smtClean="0"/>
              <a:t>Retrospektivna </a:t>
            </a:r>
            <a:r>
              <a:rPr lang="hr-HR" dirty="0" smtClean="0"/>
              <a:t>bibliografija NSK</a:t>
            </a:r>
          </a:p>
          <a:p>
            <a:r>
              <a:rPr lang="hr-HR" dirty="0" smtClean="0"/>
              <a:t>Hrvatski zavod </a:t>
            </a:r>
            <a:r>
              <a:rPr lang="hr-HR" dirty="0"/>
              <a:t>za </a:t>
            </a:r>
            <a:r>
              <a:rPr lang="hr-HR" dirty="0" smtClean="0"/>
              <a:t>knjižničarstvo</a:t>
            </a:r>
          </a:p>
          <a:p>
            <a:r>
              <a:rPr lang="hr-HR" dirty="0" smtClean="0"/>
              <a:t>IT odjel NSK</a:t>
            </a:r>
          </a:p>
          <a:p>
            <a:r>
              <a:rPr lang="hr-HR" dirty="0" smtClean="0"/>
              <a:t>Tvrtka </a:t>
            </a:r>
            <a:r>
              <a:rPr lang="hr-HR" dirty="0" err="1" smtClean="0"/>
              <a:t>ArhivPRO</a:t>
            </a:r>
            <a:r>
              <a:rPr lang="hr-HR" dirty="0" smtClean="0"/>
              <a:t> (izrada sustava)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II. Provedba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/>
          </a:p>
          <a:p>
            <a:r>
              <a:rPr lang="hr-HR" dirty="0" smtClean="0"/>
              <a:t>Riječ </a:t>
            </a:r>
            <a:r>
              <a:rPr lang="hr-HR" dirty="0" smtClean="0"/>
              <a:t>je  knjigama koje  ima NSK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hr-HR" dirty="0" smtClean="0"/>
          </a:p>
          <a:p>
            <a:r>
              <a:rPr lang="hr-HR" dirty="0"/>
              <a:t> </a:t>
            </a:r>
            <a:r>
              <a:rPr lang="hr-HR" dirty="0" smtClean="0"/>
              <a:t>Priprema </a:t>
            </a:r>
            <a:r>
              <a:rPr lang="hr-HR" dirty="0"/>
              <a:t>građe i </a:t>
            </a:r>
            <a:r>
              <a:rPr lang="hr-HR" dirty="0" err="1"/>
              <a:t>metapodataka</a:t>
            </a:r>
            <a:r>
              <a:rPr lang="hr-HR" dirty="0"/>
              <a:t> 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  <a:p>
            <a:pPr lvl="1">
              <a:buClr>
                <a:srgbClr val="CCB400"/>
              </a:buClr>
            </a:pPr>
            <a:r>
              <a:rPr lang="vi-VN" dirty="0" smtClean="0"/>
              <a:t>Građa</a:t>
            </a:r>
            <a:endParaRPr lang="vi-VN" dirty="0"/>
          </a:p>
          <a:p>
            <a:pPr lvl="1">
              <a:buClr>
                <a:srgbClr val="CCB400"/>
              </a:buClr>
            </a:pPr>
            <a:endParaRPr lang="hr-HR" dirty="0" smtClean="0">
              <a:solidFill>
                <a:srgbClr val="646B86"/>
              </a:solidFill>
            </a:endParaRPr>
          </a:p>
          <a:p>
            <a:pPr lvl="1">
              <a:buClr>
                <a:srgbClr val="CCB400"/>
              </a:buClr>
            </a:pPr>
            <a:r>
              <a:rPr lang="hr-HR" dirty="0" smtClean="0"/>
              <a:t>Bibliografski podaci 	</a:t>
            </a:r>
          </a:p>
          <a:p>
            <a:pPr lvl="1">
              <a:buClr>
                <a:srgbClr val="CCB400"/>
              </a:buClr>
            </a:pPr>
            <a:endParaRPr lang="hr-HR" dirty="0" smtClean="0">
              <a:solidFill>
                <a:srgbClr val="646B86"/>
              </a:solidFill>
            </a:endParaRPr>
          </a:p>
          <a:p>
            <a:pPr lvl="1">
              <a:buClr>
                <a:srgbClr val="CCB400"/>
              </a:buClr>
            </a:pPr>
            <a:r>
              <a:rPr lang="hr-HR" dirty="0" err="1" smtClean="0"/>
              <a:t>Metapodaci</a:t>
            </a:r>
            <a:r>
              <a:rPr lang="hr-HR" dirty="0" smtClean="0"/>
              <a:t> </a:t>
            </a:r>
            <a:r>
              <a:rPr lang="hr-HR" dirty="0"/>
              <a:t>prilagođeni </a:t>
            </a:r>
            <a:br>
              <a:rPr lang="hr-HR" dirty="0"/>
            </a:br>
            <a:r>
              <a:rPr lang="hr-HR" dirty="0"/>
              <a:t>       </a:t>
            </a:r>
            <a:r>
              <a:rPr lang="hr-HR" dirty="0" err="1"/>
              <a:t>Europeani</a:t>
            </a:r>
            <a:r>
              <a:rPr lang="hr-HR" dirty="0"/>
              <a:t> (v3.4 ESE)</a:t>
            </a:r>
            <a:br>
              <a:rPr lang="hr-HR" dirty="0"/>
            </a:br>
            <a:r>
              <a:rPr lang="hr-HR" dirty="0">
                <a:solidFill>
                  <a:srgbClr val="646B86"/>
                </a:solidFill>
              </a:rPr>
              <a:t>	</a:t>
            </a:r>
          </a:p>
          <a:p>
            <a:pPr lvl="1">
              <a:buClr>
                <a:srgbClr val="CCB400"/>
              </a:buClr>
            </a:pPr>
            <a:r>
              <a:rPr lang="hr-HR" dirty="0" smtClean="0">
                <a:solidFill>
                  <a:srgbClr val="646B86"/>
                </a:solidFill>
              </a:rPr>
              <a:t>Normativni podaci (biografije)</a:t>
            </a:r>
            <a:r>
              <a:rPr lang="hr-HR" dirty="0" smtClean="0"/>
              <a:t>	 		  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II. Provedba -  priprema </a:t>
            </a:r>
            <a:r>
              <a:rPr lang="hr-HR" dirty="0" smtClean="0"/>
              <a:t>građe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Sukladno  nacionalnim i prilagođenim kriterijima</a:t>
            </a:r>
            <a:endParaRPr lang="hr-HR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dirty="0" smtClean="0"/>
              <a:t>Preliminarno prikupljanje  podataka o građi: 4300 jedinica</a:t>
            </a:r>
          </a:p>
          <a:p>
            <a:r>
              <a:rPr lang="hr-HR" dirty="0" smtClean="0"/>
              <a:t>Prva selekcija  1500 jedinica</a:t>
            </a:r>
          </a:p>
          <a:p>
            <a:r>
              <a:rPr lang="hr-HR" dirty="0" smtClean="0"/>
              <a:t>Druga selekcija  200 jedinica</a:t>
            </a:r>
          </a:p>
          <a:p>
            <a:r>
              <a:rPr lang="hr-HR" dirty="0" smtClean="0"/>
              <a:t>Konačno  se moglo digitalizirati 15.000 stranica što je oko 140 knjiga.</a:t>
            </a:r>
          </a:p>
          <a:p>
            <a:r>
              <a:rPr lang="hr-HR" dirty="0" smtClean="0"/>
              <a:t>Pitanje prilagodbe digitalizacije masovnijoj knjižnoj produkciji 19. stoljeća  -knjiga nije više rijetkost,već je stvar narodne obrazovanosti.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II. Provedba  - obilježja građe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Ako  želimo ostati pri sloganu </a:t>
            </a:r>
            <a:r>
              <a:rPr lang="hr-HR" i="1" dirty="0" smtClean="0"/>
              <a:t>znanje za sve,  </a:t>
            </a:r>
            <a:r>
              <a:rPr lang="hr-HR" dirty="0" smtClean="0"/>
              <a:t>valja  imati u vidu: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hr-HR" dirty="0" smtClean="0"/>
          </a:p>
          <a:p>
            <a:r>
              <a:rPr lang="hr-HR" dirty="0" smtClean="0"/>
              <a:t>Zastupljenost regija			- Istra, 				- Hrvatsko  primorje, 		 - Dalmacija: sjeverna, 	    	   srednja, južna</a:t>
            </a:r>
          </a:p>
          <a:p>
            <a:r>
              <a:rPr lang="hr-HR" dirty="0" smtClean="0"/>
              <a:t>Zastupljenost </a:t>
            </a:r>
            <a:r>
              <a:rPr lang="hr-HR" dirty="0"/>
              <a:t>znanstvenih disciplina</a:t>
            </a:r>
            <a:endParaRPr lang="hr-HR" dirty="0" smtClean="0">
              <a:solidFill>
                <a:srgbClr val="646B86"/>
              </a:solidFill>
            </a:endParaRPr>
          </a:p>
          <a:p>
            <a:pPr lvl="1">
              <a:buClr>
                <a:srgbClr val="CCB400"/>
              </a:buClr>
            </a:pPr>
            <a:r>
              <a:rPr lang="hr-HR" dirty="0" smtClean="0"/>
              <a:t>humanističke</a:t>
            </a:r>
            <a:r>
              <a:rPr lang="hr-HR" dirty="0" smtClean="0">
                <a:solidFill>
                  <a:srgbClr val="646B86"/>
                </a:solidFill>
              </a:rPr>
              <a:t> </a:t>
            </a:r>
            <a:endParaRPr lang="hr-HR" dirty="0">
              <a:solidFill>
                <a:srgbClr val="646B86"/>
              </a:solidFill>
            </a:endParaRPr>
          </a:p>
          <a:p>
            <a:pPr lvl="1">
              <a:buClr>
                <a:srgbClr val="CCB400"/>
              </a:buClr>
            </a:pPr>
            <a:r>
              <a:rPr lang="hr-HR" dirty="0" smtClean="0"/>
              <a:t>primijenjene </a:t>
            </a:r>
            <a:endParaRPr lang="hr-HR" dirty="0" smtClean="0">
              <a:solidFill>
                <a:srgbClr val="646B86"/>
              </a:solidFill>
            </a:endParaRPr>
          </a:p>
          <a:p>
            <a:pPr lvl="1">
              <a:buClr>
                <a:srgbClr val="CCB400"/>
              </a:buClr>
            </a:pPr>
            <a:r>
              <a:rPr lang="hr-HR" dirty="0" smtClean="0"/>
              <a:t>prirodne	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5842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Ideja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Temeljna ideja projekta </a:t>
            </a:r>
            <a:r>
              <a:rPr lang="hr-HR" i="1" dirty="0" smtClean="0"/>
              <a:t>Adrianskoga mora sirena</a:t>
            </a:r>
            <a:r>
              <a:rPr lang="hr-HR" dirty="0" smtClean="0"/>
              <a:t> jest prezentirati   hrvatsku   mediteransku knjižnu baštinu u digitalnom obliku. </a:t>
            </a:r>
          </a:p>
          <a:p>
            <a:r>
              <a:rPr lang="hr-HR" dirty="0"/>
              <a:t>Pri </a:t>
            </a:r>
            <a:r>
              <a:rPr lang="hr-HR" dirty="0" smtClean="0"/>
              <a:t>pokretanju rada </a:t>
            </a:r>
            <a:r>
              <a:rPr lang="hr-HR" dirty="0"/>
              <a:t>na projektu  pošlo se od činjenice da je  relativno novija knjižna produkcija, ona poslije  1835.,   slabije zastupljena </a:t>
            </a:r>
            <a:r>
              <a:rPr lang="hr-HR" dirty="0" smtClean="0"/>
              <a:t>u digitalnoj </a:t>
            </a:r>
            <a:r>
              <a:rPr lang="hr-HR" dirty="0"/>
              <a:t>zbirci Nacionalne i sveučilišne  knjižnice. </a:t>
            </a:r>
            <a:endParaRPr lang="hr-HR" dirty="0" smtClean="0"/>
          </a:p>
          <a:p>
            <a:r>
              <a:rPr lang="hr-HR" dirty="0" smtClean="0"/>
              <a:t>Plan  </a:t>
            </a:r>
            <a:r>
              <a:rPr lang="hr-HR" dirty="0"/>
              <a:t>projekta u prvoj godini  izložen je u </a:t>
            </a:r>
            <a:r>
              <a:rPr lang="hr-HR" i="1" dirty="0"/>
              <a:t>Prijedlogu projekta </a:t>
            </a:r>
            <a:r>
              <a:rPr lang="hr-HR" i="1" dirty="0" err="1"/>
              <a:t>Adrianskoga</a:t>
            </a:r>
            <a:r>
              <a:rPr lang="hr-HR" i="1" dirty="0"/>
              <a:t> mora sirena</a:t>
            </a:r>
            <a:r>
              <a:rPr lang="hr-HR" dirty="0"/>
              <a:t> (srpanj 2010).  Prijedlog je </a:t>
            </a:r>
            <a:r>
              <a:rPr lang="hr-HR" dirty="0" smtClean="0"/>
              <a:t>upućen Ministarstvu </a:t>
            </a:r>
            <a:r>
              <a:rPr lang="hr-HR" dirty="0"/>
              <a:t>kulture te su  dobivena prva financijska </a:t>
            </a:r>
            <a:r>
              <a:rPr lang="hr-HR" dirty="0" smtClean="0"/>
              <a:t>sredstva. 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304800"/>
          </a:xfrm>
        </p:spPr>
        <p:txBody>
          <a:bodyPr/>
          <a:lstStyle/>
          <a:p>
            <a:r>
              <a:rPr lang="hr-HR" dirty="0" smtClean="0"/>
              <a:t>Religija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219200"/>
            <a:ext cx="2362200" cy="4906963"/>
          </a:xfrm>
        </p:spPr>
        <p:txBody>
          <a:bodyPr/>
          <a:lstStyle/>
          <a:p>
            <a:r>
              <a:rPr lang="hr-HR" dirty="0" smtClean="0"/>
              <a:t>Prostor redovničkih provincija ili  biskupija kao prostor  hrvatske kulture (glagoljica).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hr-HR" sz="2600" dirty="0" smtClean="0"/>
              <a:t>IVANČIĆ</a:t>
            </a:r>
            <a:r>
              <a:rPr lang="hr-HR" dirty="0" smtClean="0"/>
              <a:t>, Stjepan Marija</a:t>
            </a:r>
          </a:p>
          <a:p>
            <a:pPr>
              <a:buNone/>
            </a:pPr>
            <a:r>
              <a:rPr lang="hr-HR" dirty="0" smtClean="0"/>
              <a:t>     </a:t>
            </a:r>
            <a:r>
              <a:rPr lang="hr-HR" dirty="0" err="1" smtClean="0"/>
              <a:t>Povjestne</a:t>
            </a:r>
            <a:r>
              <a:rPr lang="hr-HR" dirty="0" smtClean="0"/>
              <a:t> crte o samostanskom III redu s. o. Franje po  Dalmaciji, Kvarneru i Istri i poraba glagolice u istoj  redodržavi : sa prilozima. -Zadar : Odlikovana tiskarna E. Vitaliani, 1910. ; V, 255, 231 str. ; 24 cm</a:t>
            </a:r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r>
              <a:rPr lang="hr-HR" dirty="0" smtClean="0"/>
              <a:t>STANKOVIĆ, Petar</a:t>
            </a:r>
          </a:p>
          <a:p>
            <a:pPr>
              <a:buNone/>
            </a:pPr>
            <a:r>
              <a:rPr lang="hr-HR" dirty="0" smtClean="0"/>
              <a:t>     </a:t>
            </a:r>
            <a:r>
              <a:rPr lang="it-IT" dirty="0"/>
              <a:t>Notizie degli istriani viventi nel 1829 : distinti per lettere, arti ed impieghi / del Pietro </a:t>
            </a:r>
            <a:r>
              <a:rPr lang="it-IT" dirty="0" err="1"/>
              <a:t>Stancovich</a:t>
            </a:r>
            <a:r>
              <a:rPr lang="it-IT" dirty="0"/>
              <a:t>. </a:t>
            </a:r>
            <a:r>
              <a:rPr lang="hr-HR" dirty="0" smtClean="0"/>
              <a:t> -  </a:t>
            </a:r>
            <a:r>
              <a:rPr lang="it-IT" dirty="0" err="1" smtClean="0"/>
              <a:t>Rovigno</a:t>
            </a:r>
            <a:r>
              <a:rPr lang="it-IT" dirty="0" smtClean="0"/>
              <a:t> </a:t>
            </a:r>
            <a:r>
              <a:rPr lang="it-IT" dirty="0"/>
              <a:t>: F. </a:t>
            </a:r>
            <a:r>
              <a:rPr lang="it-IT" dirty="0" err="1"/>
              <a:t>Glezer</a:t>
            </a:r>
            <a:r>
              <a:rPr lang="it-IT" dirty="0"/>
              <a:t>, 1884. Parenzo : G. </a:t>
            </a:r>
            <a:r>
              <a:rPr lang="it-IT" dirty="0" smtClean="0"/>
              <a:t>Coana</a:t>
            </a:r>
            <a:r>
              <a:rPr lang="hr-HR" dirty="0" smtClean="0"/>
              <a:t>. -  </a:t>
            </a:r>
            <a:r>
              <a:rPr lang="it-IT" dirty="0" smtClean="0"/>
              <a:t>XV</a:t>
            </a:r>
            <a:r>
              <a:rPr lang="it-IT" dirty="0"/>
              <a:t>, 92 </a:t>
            </a:r>
            <a:r>
              <a:rPr lang="it-IT" dirty="0" err="1"/>
              <a:t>str</a:t>
            </a:r>
            <a:r>
              <a:rPr lang="it-IT" dirty="0"/>
              <a:t>. ; 24 cm. </a:t>
            </a: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r>
              <a:rPr lang="hr-HR" dirty="0" smtClean="0"/>
              <a:t>VESPERAL </a:t>
            </a:r>
            <a:r>
              <a:rPr lang="hr-HR" dirty="0"/>
              <a:t>rimsko-slovenski : večernje na </a:t>
            </a:r>
            <a:r>
              <a:rPr lang="hr-HR" dirty="0" err="1"/>
              <a:t>nedělje</a:t>
            </a:r>
            <a:r>
              <a:rPr lang="hr-HR" dirty="0"/>
              <a:t> i svetce po </a:t>
            </a:r>
            <a:r>
              <a:rPr lang="hr-HR" dirty="0" err="1"/>
              <a:t>vse</a:t>
            </a:r>
            <a:r>
              <a:rPr lang="hr-HR" dirty="0"/>
              <a:t> </a:t>
            </a:r>
            <a:r>
              <a:rPr lang="hr-HR" dirty="0" err="1"/>
              <a:t>lěto</a:t>
            </a:r>
            <a:r>
              <a:rPr lang="hr-HR" dirty="0"/>
              <a:t>, po crkvenim </a:t>
            </a:r>
            <a:r>
              <a:rPr lang="hr-HR" dirty="0" err="1"/>
              <a:t>kńigam</a:t>
            </a:r>
            <a:r>
              <a:rPr lang="hr-HR" dirty="0"/>
              <a:t> glagolskim : s </a:t>
            </a:r>
            <a:r>
              <a:rPr lang="hr-HR" dirty="0" err="1"/>
              <a:t>priloženijem</a:t>
            </a:r>
            <a:r>
              <a:rPr lang="hr-HR" dirty="0"/>
              <a:t> </a:t>
            </a:r>
            <a:r>
              <a:rPr lang="hr-HR" dirty="0" err="1"/>
              <a:t>jutrń</a:t>
            </a:r>
            <a:r>
              <a:rPr lang="hr-HR" dirty="0"/>
              <a:t> i </a:t>
            </a:r>
            <a:r>
              <a:rPr lang="hr-HR" dirty="0" err="1"/>
              <a:t>časov</a:t>
            </a:r>
            <a:r>
              <a:rPr lang="hr-HR" dirty="0"/>
              <a:t> </a:t>
            </a:r>
            <a:r>
              <a:rPr lang="hr-HR" dirty="0" err="1"/>
              <a:t>velih</a:t>
            </a:r>
            <a:r>
              <a:rPr lang="hr-HR" dirty="0"/>
              <a:t> blagdan i drugih </a:t>
            </a:r>
            <a:r>
              <a:rPr lang="hr-HR" dirty="0" err="1"/>
              <a:t>molitav</a:t>
            </a:r>
            <a:r>
              <a:rPr lang="hr-HR" dirty="0"/>
              <a:t>.  </a:t>
            </a:r>
            <a:r>
              <a:rPr lang="hr-HR" dirty="0" smtClean="0"/>
              <a:t>-  </a:t>
            </a:r>
            <a:r>
              <a:rPr lang="hr-HR" dirty="0"/>
              <a:t>Krk : </a:t>
            </a:r>
            <a:r>
              <a:rPr lang="hr-HR" dirty="0" err="1"/>
              <a:t>Staroslověnskija</a:t>
            </a:r>
            <a:r>
              <a:rPr lang="hr-HR" dirty="0"/>
              <a:t> akademija, 1907. (V </a:t>
            </a:r>
            <a:r>
              <a:rPr lang="hr-HR" dirty="0" err="1"/>
              <a:t>Prazě</a:t>
            </a:r>
            <a:r>
              <a:rPr lang="hr-HR" dirty="0"/>
              <a:t> : A. </a:t>
            </a:r>
            <a:r>
              <a:rPr lang="hr-HR" dirty="0" err="1"/>
              <a:t>Wiesner</a:t>
            </a:r>
            <a:r>
              <a:rPr lang="hr-HR" dirty="0" smtClean="0"/>
              <a:t>). -  XV</a:t>
            </a:r>
            <a:r>
              <a:rPr lang="hr-HR" dirty="0"/>
              <a:t>, 343, 104 str. : </a:t>
            </a:r>
            <a:r>
              <a:rPr lang="hr-HR" dirty="0" err="1"/>
              <a:t>ilustr</a:t>
            </a:r>
            <a:r>
              <a:rPr lang="hr-HR" dirty="0"/>
              <a:t>. ; 20 cm. </a:t>
            </a:r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endParaRPr lang="hr-H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45306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Religija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hr-HR" dirty="0" smtClean="0"/>
              <a:t>Hrvatska povijest </a:t>
            </a:r>
            <a:r>
              <a:rPr lang="hr-HR" dirty="0"/>
              <a:t>književnosti</a:t>
            </a:r>
            <a:br>
              <a:rPr lang="hr-HR" dirty="0"/>
            </a:br>
            <a:endParaRPr lang="hr-HR" dirty="0"/>
          </a:p>
          <a:p>
            <a:endParaRPr lang="hr-HR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smtClean="0"/>
              <a:t> 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9600"/>
            <a:ext cx="404326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86" y="2852936"/>
            <a:ext cx="2133600" cy="3161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304800"/>
          </a:xfrm>
        </p:spPr>
        <p:txBody>
          <a:bodyPr/>
          <a:lstStyle/>
          <a:p>
            <a:r>
              <a:rPr lang="hr-HR" dirty="0" smtClean="0"/>
              <a:t>Politika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219200"/>
            <a:ext cx="2362200" cy="1981200"/>
          </a:xfrm>
        </p:spPr>
        <p:txBody>
          <a:bodyPr>
            <a:normAutofit/>
          </a:bodyPr>
          <a:lstStyle/>
          <a:p>
            <a:r>
              <a:rPr lang="hr-HR" dirty="0" smtClean="0"/>
              <a:t>Razdoblje </a:t>
            </a:r>
            <a:r>
              <a:rPr lang="hr-HR" dirty="0" smtClean="0"/>
              <a:t>-  tekstovi iz područja  </a:t>
            </a:r>
            <a:r>
              <a:rPr lang="hr-HR" dirty="0" smtClean="0"/>
              <a:t>povijesne znanosti i aktualne  </a:t>
            </a:r>
            <a:r>
              <a:rPr lang="hr-HR" dirty="0" smtClean="0"/>
              <a:t>politike;   </a:t>
            </a:r>
            <a:r>
              <a:rPr lang="hr-HR" dirty="0" smtClean="0"/>
              <a:t>istražuju  pitanja  hrvatskoga  nacionalnoga identiteta.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5626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hr-HR" dirty="0" smtClean="0"/>
              <a:t>BOROŠA, Stjepan</a:t>
            </a:r>
            <a:br>
              <a:rPr lang="hr-HR" dirty="0" smtClean="0"/>
            </a:br>
            <a:r>
              <a:rPr lang="hr-HR" dirty="0" smtClean="0"/>
              <a:t>Kako </a:t>
            </a:r>
            <a:r>
              <a:rPr lang="hr-HR" dirty="0"/>
              <a:t>nas Ugarska uzdržava : hrvatskomu narodu u oči nove </a:t>
            </a:r>
            <a:r>
              <a:rPr lang="hr-HR" dirty="0" err="1"/>
              <a:t>financijalne</a:t>
            </a:r>
            <a:r>
              <a:rPr lang="hr-HR" dirty="0"/>
              <a:t> nagodbe s Ugarskom.  </a:t>
            </a:r>
            <a:r>
              <a:rPr lang="hr-HR" dirty="0" smtClean="0"/>
              <a:t>-  </a:t>
            </a:r>
            <a:r>
              <a:rPr lang="hr-HR" dirty="0"/>
              <a:t>[Rijeka, : s. n.], 1902. (</a:t>
            </a:r>
            <a:r>
              <a:rPr lang="hr-HR" dirty="0" err="1"/>
              <a:t>Rieka</a:t>
            </a:r>
            <a:r>
              <a:rPr lang="hr-HR" dirty="0"/>
              <a:t> : </a:t>
            </a:r>
            <a:r>
              <a:rPr lang="hr-HR" dirty="0" err="1"/>
              <a:t>Riečka</a:t>
            </a:r>
            <a:r>
              <a:rPr lang="hr-HR" dirty="0"/>
              <a:t> dionička tiskara)  </a:t>
            </a:r>
            <a:r>
              <a:rPr lang="hr-HR" dirty="0" smtClean="0"/>
              <a:t> -  </a:t>
            </a:r>
            <a:r>
              <a:rPr lang="hr-HR" dirty="0"/>
              <a:t>62 str. ; 19 cm. </a:t>
            </a: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r>
              <a:rPr lang="hr-HR" dirty="0" smtClean="0"/>
              <a:t>RAČKI, Franjo</a:t>
            </a:r>
          </a:p>
          <a:p>
            <a:pPr>
              <a:buNone/>
            </a:pPr>
            <a:r>
              <a:rPr lang="hr-HR" dirty="0" smtClean="0"/>
              <a:t>     Politička </a:t>
            </a:r>
            <a:r>
              <a:rPr lang="hr-HR" dirty="0" err="1"/>
              <a:t>povjest</a:t>
            </a:r>
            <a:r>
              <a:rPr lang="hr-HR" dirty="0"/>
              <a:t> grada Rijeke = </a:t>
            </a:r>
            <a:r>
              <a:rPr lang="hr-HR" dirty="0" err="1"/>
              <a:t>Storia</a:t>
            </a:r>
            <a:r>
              <a:rPr lang="hr-HR" dirty="0"/>
              <a:t> </a:t>
            </a:r>
            <a:r>
              <a:rPr lang="hr-HR" dirty="0" err="1"/>
              <a:t>politica</a:t>
            </a:r>
            <a:r>
              <a:rPr lang="hr-HR" dirty="0"/>
              <a:t> </a:t>
            </a:r>
            <a:r>
              <a:rPr lang="hr-HR" dirty="0" err="1"/>
              <a:t>della</a:t>
            </a:r>
            <a:r>
              <a:rPr lang="hr-HR" dirty="0"/>
              <a:t> </a:t>
            </a:r>
            <a:r>
              <a:rPr lang="hr-HR" dirty="0" err="1"/>
              <a:t>città</a:t>
            </a:r>
            <a:r>
              <a:rPr lang="hr-HR" dirty="0"/>
              <a:t> </a:t>
            </a:r>
            <a:r>
              <a:rPr lang="hr-HR" dirty="0" err="1"/>
              <a:t>di</a:t>
            </a:r>
            <a:r>
              <a:rPr lang="hr-HR" dirty="0"/>
              <a:t> </a:t>
            </a:r>
            <a:r>
              <a:rPr lang="hr-HR" dirty="0" err="1"/>
              <a:t>Fiume</a:t>
            </a:r>
            <a:r>
              <a:rPr lang="hr-HR" dirty="0"/>
              <a:t> : izvadak iz djela "</a:t>
            </a:r>
            <a:r>
              <a:rPr lang="hr-HR" dirty="0" err="1"/>
              <a:t>Rieka</a:t>
            </a:r>
            <a:r>
              <a:rPr lang="hr-HR" dirty="0"/>
              <a:t> prema Hrvatskoj" / napisao Franjo </a:t>
            </a:r>
            <a:r>
              <a:rPr lang="hr-HR" dirty="0" smtClean="0"/>
              <a:t>Rački, u </a:t>
            </a:r>
            <a:r>
              <a:rPr lang="hr-HR" dirty="0"/>
              <a:t>Zagrebu 1866 ; </a:t>
            </a:r>
            <a:r>
              <a:rPr lang="hr-HR" dirty="0" err="1"/>
              <a:t>scritta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croato</a:t>
            </a:r>
            <a:r>
              <a:rPr lang="hr-HR" dirty="0"/>
              <a:t> </a:t>
            </a:r>
            <a:r>
              <a:rPr lang="hr-HR" dirty="0" err="1"/>
              <a:t>dal</a:t>
            </a:r>
            <a:r>
              <a:rPr lang="hr-HR" dirty="0"/>
              <a:t> prof. </a:t>
            </a:r>
            <a:r>
              <a:rPr lang="hr-HR" dirty="0" err="1"/>
              <a:t>dott</a:t>
            </a:r>
            <a:r>
              <a:rPr lang="hr-HR" dirty="0"/>
              <a:t>. </a:t>
            </a:r>
            <a:r>
              <a:rPr lang="hr-HR" dirty="0" err="1"/>
              <a:t>Rodolfo</a:t>
            </a:r>
            <a:r>
              <a:rPr lang="hr-HR" dirty="0"/>
              <a:t> Horvat.  </a:t>
            </a:r>
            <a:r>
              <a:rPr lang="hr-HR" dirty="0" smtClean="0"/>
              <a:t>-    </a:t>
            </a:r>
            <a:r>
              <a:rPr lang="hr-HR" dirty="0"/>
              <a:t>[Rijeka : s. n.], 1907. (</a:t>
            </a:r>
            <a:r>
              <a:rPr lang="hr-HR" dirty="0" err="1"/>
              <a:t>Rieka</a:t>
            </a:r>
            <a:r>
              <a:rPr lang="hr-HR" dirty="0"/>
              <a:t> : </a:t>
            </a:r>
            <a:r>
              <a:rPr lang="hr-HR" dirty="0" err="1"/>
              <a:t>Riečka</a:t>
            </a:r>
            <a:r>
              <a:rPr lang="hr-HR" dirty="0"/>
              <a:t> dionička tiskara</a:t>
            </a:r>
            <a:r>
              <a:rPr lang="hr-HR" dirty="0" smtClean="0"/>
              <a:t>). -  </a:t>
            </a:r>
            <a:r>
              <a:rPr lang="hr-HR" dirty="0"/>
              <a:t>110 str. ; 23 cm. </a:t>
            </a: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r>
              <a:rPr lang="hr-HR" dirty="0" smtClean="0"/>
              <a:t>DUBROVČANI, </a:t>
            </a:r>
            <a:r>
              <a:rPr lang="hr-HR" dirty="0"/>
              <a:t>jesu li Hrvati?  </a:t>
            </a:r>
          </a:p>
          <a:p>
            <a:pPr>
              <a:buNone/>
            </a:pPr>
            <a:r>
              <a:rPr lang="hr-HR" dirty="0" smtClean="0"/>
              <a:t>     U </a:t>
            </a:r>
            <a:r>
              <a:rPr lang="hr-HR" dirty="0"/>
              <a:t>Dubrovniku : Crvena Hrvatska, 1892. (u Dubrovniku : D. </a:t>
            </a:r>
            <a:r>
              <a:rPr lang="hr-HR" dirty="0" err="1"/>
              <a:t>Pretner</a:t>
            </a:r>
            <a:r>
              <a:rPr lang="hr-HR" dirty="0" smtClean="0"/>
              <a:t>). - 116 </a:t>
            </a:r>
            <a:r>
              <a:rPr lang="hr-HR" dirty="0"/>
              <a:t>str. ; 19 cm.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Potpisano: Hrvati u Dubrovniku</a:t>
            </a:r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r>
              <a:rPr lang="hr-HR" dirty="0" smtClean="0"/>
              <a:t>STROHAL, Ivan</a:t>
            </a:r>
          </a:p>
          <a:p>
            <a:pPr>
              <a:buNone/>
            </a:pPr>
            <a:r>
              <a:rPr lang="hr-HR" dirty="0" smtClean="0"/>
              <a:t>    Statuti </a:t>
            </a:r>
            <a:r>
              <a:rPr lang="hr-HR" dirty="0"/>
              <a:t>primorskih gradova i općina : </a:t>
            </a:r>
            <a:r>
              <a:rPr lang="hr-HR" dirty="0" err="1"/>
              <a:t>bibliografički</a:t>
            </a:r>
            <a:r>
              <a:rPr lang="hr-HR" dirty="0"/>
              <a:t> nacrt / napisao Ivan </a:t>
            </a:r>
            <a:r>
              <a:rPr lang="hr-HR" dirty="0" err="1"/>
              <a:t>Strohal</a:t>
            </a:r>
            <a:r>
              <a:rPr lang="hr-HR" dirty="0"/>
              <a:t>. </a:t>
            </a:r>
            <a:r>
              <a:rPr lang="hr-HR" dirty="0" smtClean="0"/>
              <a:t> - U </a:t>
            </a:r>
            <a:r>
              <a:rPr lang="hr-HR" dirty="0"/>
              <a:t>Zagrebu : Jugoslavenska akademija znanosti i umjetnosti, 1911. ([Zagreb] : Dionička tiskara</a:t>
            </a:r>
            <a:r>
              <a:rPr lang="hr-HR" dirty="0" smtClean="0"/>
              <a:t>). -  </a:t>
            </a:r>
            <a:r>
              <a:rPr lang="hr-HR" dirty="0"/>
              <a:t>121 str. ; 23 cm. </a:t>
            </a:r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21" y="3048000"/>
            <a:ext cx="2133600" cy="3267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Etnologija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hr-HR" dirty="0" smtClean="0"/>
              <a:t>IMPASTARI, Antonio Adrario</a:t>
            </a:r>
          </a:p>
          <a:p>
            <a:pPr>
              <a:buNone/>
            </a:pPr>
            <a:r>
              <a:rPr lang="hr-HR" dirty="0" smtClean="0"/>
              <a:t>   Brevi </a:t>
            </a:r>
            <a:r>
              <a:rPr lang="hr-HR" i="1" dirty="0" smtClean="0"/>
              <a:t>cenni </a:t>
            </a:r>
            <a:r>
              <a:rPr lang="hr-HR" dirty="0" smtClean="0"/>
              <a:t>storici etnografici sull'isola di Veglia. Per A. M. A. Impastari. — Veglia, A spese dell'autore, &lt;Tip. di E. Rezza in Fiume&gt;, 1861. m8° 14 str.</a:t>
            </a:r>
          </a:p>
          <a:p>
            <a:pPr>
              <a:buNone/>
            </a:pPr>
            <a:r>
              <a:rPr lang="hr-HR" dirty="0" smtClean="0"/>
              <a:t> </a:t>
            </a:r>
          </a:p>
          <a:p>
            <a:pPr>
              <a:buNone/>
            </a:pPr>
            <a:r>
              <a:rPr lang="hr-HR" dirty="0" smtClean="0"/>
              <a:t>PUKLER, Ante</a:t>
            </a:r>
          </a:p>
          <a:p>
            <a:pPr>
              <a:buNone/>
            </a:pPr>
            <a:r>
              <a:rPr lang="hr-HR" dirty="0" smtClean="0"/>
              <a:t>   Ženitbeni </a:t>
            </a:r>
            <a:r>
              <a:rPr lang="hr-HR" i="1" dirty="0" smtClean="0"/>
              <a:t>običaji </a:t>
            </a:r>
            <a:r>
              <a:rPr lang="hr-HR" dirty="0" smtClean="0"/>
              <a:t>i svatovske pjesme u Hrvata. Sakupio, ur. i izd. Ante Pukler. — U Zagrebu, Tiskara »Narodnih novina«, 1882. 8° </a:t>
            </a:r>
            <a:r>
              <a:rPr lang="en-US" dirty="0" smtClean="0"/>
              <a:t>II</a:t>
            </a:r>
            <a:r>
              <a:rPr lang="hr-HR" dirty="0" smtClean="0"/>
              <a:t>—</a:t>
            </a:r>
            <a:r>
              <a:rPr lang="en-US" dirty="0" smtClean="0"/>
              <a:t>XXII </a:t>
            </a:r>
            <a:r>
              <a:rPr lang="hr-HR" dirty="0" smtClean="0"/>
              <a:t>+ 23—166. str. + 1 1.</a:t>
            </a:r>
          </a:p>
          <a:p>
            <a:pPr>
              <a:buNone/>
            </a:pPr>
            <a:r>
              <a:rPr lang="hr-HR" dirty="0" smtClean="0"/>
              <a:t>    [Skupna nasl. str.:] Prilozi kulturnoj i pravnoj poviesti Hrvata. Ur. Ante Pukler. Knj. 1.</a:t>
            </a:r>
          </a:p>
          <a:p>
            <a:endParaRPr lang="hr-H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2514600" cy="397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Ribarstvo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hr-HR" dirty="0"/>
              <a:t>LORINI, Petar</a:t>
            </a:r>
          </a:p>
          <a:p>
            <a:r>
              <a:rPr lang="hr-HR" dirty="0"/>
              <a:t>   Ribanje i ribarske sprave pri istočnim obalama Jadranskoga mora. Napisao Petar </a:t>
            </a:r>
            <a:r>
              <a:rPr lang="hr-HR" dirty="0" err="1"/>
              <a:t>Lorini</a:t>
            </a:r>
            <a:r>
              <a:rPr lang="hr-HR" dirty="0"/>
              <a:t>, c. k. nadzornik ribarstva kod Pomorske vlade u Trstu. ... Sa 69 sl. — U Beču, C. k. naklada školskih knjiga, Tiskom Karla </a:t>
            </a:r>
            <a:r>
              <a:rPr lang="hr-HR" dirty="0" err="1"/>
              <a:t>Gorišeka</a:t>
            </a:r>
            <a:r>
              <a:rPr lang="hr-HR" dirty="0"/>
              <a:t>, 1903. 4° IV -f 266 str. + 1 l.</a:t>
            </a:r>
          </a:p>
          <a:p>
            <a:endParaRPr lang="hr-H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9600"/>
            <a:ext cx="3733800" cy="559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Književnost Putopisi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/>
          </a:p>
          <a:p>
            <a:r>
              <a:rPr lang="hr-HR" dirty="0" smtClean="0"/>
              <a:t>HIRC</a:t>
            </a:r>
            <a:r>
              <a:rPr lang="hr-HR" dirty="0"/>
              <a:t>, Dragutin</a:t>
            </a:r>
          </a:p>
          <a:p>
            <a:r>
              <a:rPr lang="hr-HR" dirty="0"/>
              <a:t>        Hrvatsko primorje : slike, opisi i putopisi / napisao Dragutin </a:t>
            </a:r>
            <a:r>
              <a:rPr lang="hr-HR" dirty="0" err="1"/>
              <a:t>Hirc</a:t>
            </a:r>
            <a:r>
              <a:rPr lang="hr-HR" dirty="0"/>
              <a:t> ; slike risao </a:t>
            </a:r>
            <a:r>
              <a:rPr lang="hr-HR" dirty="0" err="1"/>
              <a:t>Vaclav</a:t>
            </a:r>
            <a:r>
              <a:rPr lang="hr-HR" dirty="0"/>
              <a:t> </a:t>
            </a:r>
            <a:r>
              <a:rPr lang="hr-HR" dirty="0" err="1"/>
              <a:t>Anderle</a:t>
            </a:r>
            <a:r>
              <a:rPr lang="hr-HR" dirty="0"/>
              <a:t>. -  Zagreb : Tisak i </a:t>
            </a:r>
            <a:r>
              <a:rPr lang="hr-HR" dirty="0" err="1"/>
              <a:t>nakl</a:t>
            </a:r>
            <a:r>
              <a:rPr lang="hr-HR" dirty="0"/>
              <a:t>. L. </a:t>
            </a:r>
            <a:r>
              <a:rPr lang="hr-HR" dirty="0" err="1"/>
              <a:t>Hartman</a:t>
            </a:r>
            <a:r>
              <a:rPr lang="hr-HR" dirty="0"/>
              <a:t> (Kugli i </a:t>
            </a:r>
            <a:r>
              <a:rPr lang="hr-HR" dirty="0" err="1"/>
              <a:t>Deutsch</a:t>
            </a:r>
            <a:r>
              <a:rPr lang="hr-HR" dirty="0"/>
              <a:t>), [poslije 1891]. -   301 str. : </a:t>
            </a:r>
            <a:r>
              <a:rPr lang="hr-HR" dirty="0" err="1"/>
              <a:t>ilustr</a:t>
            </a:r>
            <a:r>
              <a:rPr lang="hr-HR" dirty="0"/>
              <a:t>. ; 28 cm. </a:t>
            </a:r>
          </a:p>
          <a:p>
            <a:endParaRPr lang="hr-H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33399"/>
            <a:ext cx="4252086" cy="577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Prirodne znanosti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/>
          </a:p>
          <a:p>
            <a:r>
              <a:rPr lang="hr-HR" dirty="0" smtClean="0"/>
              <a:t>Od </a:t>
            </a:r>
            <a:r>
              <a:rPr lang="hr-HR" dirty="0" smtClean="0"/>
              <a:t>prirodnih znanosti  posebno značenje imaju  </a:t>
            </a:r>
            <a:r>
              <a:rPr lang="hr-HR" dirty="0" smtClean="0"/>
              <a:t>zoologija </a:t>
            </a:r>
            <a:r>
              <a:rPr lang="hr-HR" dirty="0" smtClean="0"/>
              <a:t>i botanika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Zoologija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  ribe</a:t>
            </a:r>
            <a:br>
              <a:rPr lang="hr-HR" dirty="0" smtClean="0"/>
            </a:br>
            <a:r>
              <a:rPr lang="hr-HR" dirty="0" smtClean="0"/>
              <a:t>  kopnene  životinje 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Botanika </a:t>
            </a:r>
            <a:br>
              <a:rPr lang="hr-HR" dirty="0" smtClean="0"/>
            </a:br>
            <a:r>
              <a:rPr lang="hr-HR" dirty="0" smtClean="0"/>
              <a:t>  primjer Roberta </a:t>
            </a:r>
            <a:r>
              <a:rPr lang="hr-HR" dirty="0" err="1" smtClean="0"/>
              <a:t>Visianija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Zoologija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381000" y="1981201"/>
            <a:ext cx="2209800" cy="1524000"/>
          </a:xfrm>
        </p:spPr>
        <p:txBody>
          <a:bodyPr/>
          <a:lstStyle/>
          <a:p>
            <a:r>
              <a:rPr lang="hr-HR" dirty="0" smtClean="0"/>
              <a:t>O paucima  na hrvatskom prostoru –</a:t>
            </a:r>
          </a:p>
          <a:p>
            <a:r>
              <a:rPr lang="hr-HR" dirty="0" smtClean="0"/>
              <a:t>Prirodna baština</a:t>
            </a:r>
            <a:endParaRPr lang="hr-HR" dirty="0"/>
          </a:p>
        </p:txBody>
      </p:sp>
      <p:sp>
        <p:nvSpPr>
          <p:cNvPr id="5" name="AutoShape 4" descr="0"/>
          <p:cNvSpPr>
            <a:spLocks noChangeAspect="1" noChangeArrowheads="1"/>
          </p:cNvSpPr>
          <p:nvPr/>
        </p:nvSpPr>
        <p:spPr bwMode="auto">
          <a:xfrm>
            <a:off x="4763" y="-1254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6" name="AutoShape 6" descr="0"/>
          <p:cNvSpPr>
            <a:spLocks noChangeAspect="1" noChangeArrowheads="1"/>
          </p:cNvSpPr>
          <p:nvPr/>
        </p:nvSpPr>
        <p:spPr bwMode="auto">
          <a:xfrm>
            <a:off x="157163" y="2698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77613"/>
            <a:ext cx="3352800" cy="545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avokutnik 6"/>
          <p:cNvSpPr/>
          <p:nvPr/>
        </p:nvSpPr>
        <p:spPr>
          <a:xfrm>
            <a:off x="228600" y="2971800"/>
            <a:ext cx="2590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/>
              <a:t>Damin, Narcis  </a:t>
            </a:r>
          </a:p>
          <a:p>
            <a:r>
              <a:rPr lang="hr-HR" sz="1200" dirty="0"/>
              <a:t>    Pauci Dalmacije, Hrvatske, </a:t>
            </a:r>
            <a:br>
              <a:rPr lang="hr-HR" sz="1200" dirty="0"/>
            </a:br>
            <a:r>
              <a:rPr lang="hr-HR" sz="1200" dirty="0"/>
              <a:t>    Slavonije i Istre : (</a:t>
            </a:r>
            <a:r>
              <a:rPr lang="hr-HR" sz="1200" dirty="0" err="1"/>
              <a:t>Araneae</a:t>
            </a:r>
            <a:r>
              <a:rPr lang="hr-HR" sz="1200" dirty="0"/>
              <a:t> </a:t>
            </a:r>
            <a:br>
              <a:rPr lang="hr-HR" sz="1200" dirty="0"/>
            </a:br>
            <a:r>
              <a:rPr lang="hr-HR" sz="1200" dirty="0"/>
              <a:t>    </a:t>
            </a:r>
            <a:r>
              <a:rPr lang="hr-HR" sz="1200" dirty="0" err="1"/>
              <a:t>Dalmatiae</a:t>
            </a:r>
            <a:r>
              <a:rPr lang="hr-HR" sz="1200" dirty="0"/>
              <a:t>, </a:t>
            </a:r>
            <a:r>
              <a:rPr lang="hr-HR" sz="1200" dirty="0" err="1"/>
              <a:t>Croatiae</a:t>
            </a:r>
            <a:r>
              <a:rPr lang="hr-HR" sz="1200" dirty="0"/>
              <a:t>, </a:t>
            </a:r>
            <a:r>
              <a:rPr lang="hr-HR" sz="1200" dirty="0" err="1"/>
              <a:t>Slavoniae</a:t>
            </a:r>
            <a:r>
              <a:rPr lang="hr-HR" sz="1200" dirty="0"/>
              <a:t> et</a:t>
            </a:r>
            <a:br>
              <a:rPr lang="hr-HR" sz="1200" dirty="0"/>
            </a:br>
            <a:r>
              <a:rPr lang="hr-HR" sz="1200" dirty="0"/>
              <a:t>    </a:t>
            </a:r>
            <a:r>
              <a:rPr lang="hr-HR" sz="1200" dirty="0" err="1"/>
              <a:t>Istrae</a:t>
            </a:r>
            <a:r>
              <a:rPr lang="hr-HR" sz="1200" dirty="0"/>
              <a:t>, </a:t>
            </a:r>
            <a:r>
              <a:rPr lang="hr-HR" sz="1200" dirty="0" err="1"/>
              <a:t>partim</a:t>
            </a:r>
            <a:r>
              <a:rPr lang="hr-HR" sz="1200" dirty="0"/>
              <a:t> </a:t>
            </a:r>
            <a:r>
              <a:rPr lang="hr-HR" sz="1200" dirty="0" err="1"/>
              <a:t>editae</a:t>
            </a:r>
            <a:r>
              <a:rPr lang="hr-HR" sz="1200" dirty="0"/>
              <a:t>, </a:t>
            </a:r>
            <a:r>
              <a:rPr lang="hr-HR" sz="1200" dirty="0" err="1"/>
              <a:t>partim</a:t>
            </a:r>
            <a:r>
              <a:rPr lang="hr-HR" sz="1200" dirty="0"/>
              <a:t> </a:t>
            </a:r>
            <a:br>
              <a:rPr lang="hr-HR" sz="1200" dirty="0"/>
            </a:br>
            <a:r>
              <a:rPr lang="hr-HR" sz="1200" dirty="0"/>
              <a:t>    </a:t>
            </a:r>
            <a:r>
              <a:rPr lang="hr-HR" sz="1200" dirty="0" err="1"/>
              <a:t>usque</a:t>
            </a:r>
            <a:r>
              <a:rPr lang="hr-HR" sz="1200" dirty="0"/>
              <a:t> ad a. 1900 </a:t>
            </a:r>
            <a:r>
              <a:rPr lang="hr-HR" sz="1200" dirty="0" err="1"/>
              <a:t>ineditae</a:t>
            </a:r>
            <a:r>
              <a:rPr lang="hr-HR" sz="1200" dirty="0"/>
              <a:t>) /  </a:t>
            </a:r>
            <a:br>
              <a:rPr lang="hr-HR" sz="1200" dirty="0"/>
            </a:br>
            <a:r>
              <a:rPr lang="hr-HR" sz="1200" dirty="0"/>
              <a:t>    napisao N. Damin</a:t>
            </a:r>
            <a:r>
              <a:rPr lang="hr-HR" sz="1200" dirty="0" smtClean="0"/>
              <a:t>. </a:t>
            </a:r>
            <a:r>
              <a:rPr lang="hr-HR" sz="1200" dirty="0"/>
              <a:t>[Zagreb : s</a:t>
            </a:r>
            <a:r>
              <a:rPr lang="hr-HR" sz="1200" dirty="0" smtClean="0"/>
              <a:t>.</a:t>
            </a:r>
          </a:p>
          <a:p>
            <a:r>
              <a:rPr lang="hr-HR" sz="1200" dirty="0" smtClean="0"/>
              <a:t>   n</a:t>
            </a:r>
            <a:r>
              <a:rPr lang="hr-HR" sz="1200" dirty="0"/>
              <a:t>.], 1900. (u </a:t>
            </a:r>
            <a:r>
              <a:rPr lang="hr-HR" sz="1200" dirty="0" smtClean="0"/>
              <a:t>Zagrebu: </a:t>
            </a:r>
            <a:r>
              <a:rPr lang="hr-HR" sz="1200" dirty="0"/>
              <a:t>Dionička </a:t>
            </a:r>
            <a:endParaRPr lang="hr-HR" sz="1200" dirty="0" smtClean="0"/>
          </a:p>
          <a:p>
            <a:r>
              <a:rPr lang="hr-HR" sz="1200" dirty="0"/>
              <a:t> </a:t>
            </a:r>
            <a:r>
              <a:rPr lang="hr-HR" sz="1200" dirty="0" smtClean="0"/>
              <a:t>  tiskara</a:t>
            </a:r>
            <a:r>
              <a:rPr lang="hr-HR" sz="1200" dirty="0"/>
              <a:t>). -  (44) str. ; </a:t>
            </a:r>
            <a:r>
              <a:rPr lang="hr-HR" sz="1200" dirty="0" smtClean="0"/>
              <a:t>24 </a:t>
            </a:r>
            <a:r>
              <a:rPr lang="hr-HR" sz="1200" dirty="0"/>
              <a:t>cm. </a:t>
            </a:r>
            <a:br>
              <a:rPr lang="hr-HR" sz="1200" dirty="0"/>
            </a:br>
            <a:r>
              <a:rPr lang="hr-HR" sz="1200" dirty="0"/>
              <a:t>  </a:t>
            </a:r>
            <a:r>
              <a:rPr lang="hr-HR" sz="1200" dirty="0" smtClean="0"/>
              <a:t>Sadržaj</a:t>
            </a:r>
            <a:r>
              <a:rPr lang="hr-HR" sz="1200" dirty="0"/>
              <a:t>: Opisuju se  „hrvatske </a:t>
            </a:r>
            <a:br>
              <a:rPr lang="hr-HR" sz="1200" dirty="0"/>
            </a:br>
            <a:r>
              <a:rPr lang="hr-HR" sz="1200" dirty="0"/>
              <a:t>  </a:t>
            </a:r>
            <a:r>
              <a:rPr lang="hr-HR" sz="1200" dirty="0" err="1" smtClean="0"/>
              <a:t>Araneae</a:t>
            </a:r>
            <a:r>
              <a:rPr lang="hr-HR" sz="1200" dirty="0"/>
              <a:t>“ (pauci).  Autor je istražio</a:t>
            </a:r>
            <a:br>
              <a:rPr lang="hr-HR" sz="1200" dirty="0"/>
            </a:br>
            <a:r>
              <a:rPr lang="hr-HR" sz="1200" dirty="0"/>
              <a:t>  </a:t>
            </a:r>
            <a:r>
              <a:rPr lang="hr-HR" sz="1200" dirty="0" smtClean="0"/>
              <a:t>člankonošce </a:t>
            </a:r>
            <a:r>
              <a:rPr lang="hr-HR" sz="1200" dirty="0"/>
              <a:t>od </a:t>
            </a:r>
            <a:r>
              <a:rPr lang="hr-HR" sz="1200" dirty="0" smtClean="0"/>
              <a:t>najstarijih</a:t>
            </a:r>
          </a:p>
          <a:p>
            <a:r>
              <a:rPr lang="hr-HR" sz="1200" dirty="0" smtClean="0"/>
              <a:t>  vremena</a:t>
            </a:r>
            <a:r>
              <a:rPr lang="hr-HR" sz="1200" dirty="0"/>
              <a:t>.</a:t>
            </a:r>
            <a:br>
              <a:rPr lang="hr-HR" sz="1200" dirty="0"/>
            </a:br>
            <a:r>
              <a:rPr lang="hr-HR" sz="1200" dirty="0"/>
              <a:t>  </a:t>
            </a:r>
            <a:r>
              <a:rPr lang="hr-HR" sz="1200" dirty="0" smtClean="0"/>
              <a:t>Uz  </a:t>
            </a:r>
            <a:r>
              <a:rPr lang="hr-HR" sz="1200" dirty="0"/>
              <a:t>naziv pauka navedena su </a:t>
            </a:r>
            <a:br>
              <a:rPr lang="hr-HR" sz="1200" dirty="0"/>
            </a:br>
            <a:r>
              <a:rPr lang="hr-HR" sz="1200" dirty="0"/>
              <a:t>  </a:t>
            </a:r>
            <a:r>
              <a:rPr lang="hr-HR" sz="1200" dirty="0" smtClean="0"/>
              <a:t>njihova </a:t>
            </a:r>
            <a:r>
              <a:rPr lang="hr-HR" sz="1200" dirty="0"/>
              <a:t>staništa.</a:t>
            </a:r>
          </a:p>
        </p:txBody>
      </p:sp>
    </p:spTree>
    <p:extLst>
      <p:ext uri="{BB962C8B-B14F-4D97-AF65-F5344CB8AC3E}">
        <p14:creationId xmlns:p14="http://schemas.microsoft.com/office/powerpoint/2010/main" val="323110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Biografije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Torcoletti</a:t>
            </a:r>
            <a:r>
              <a:rPr lang="it-IT" dirty="0"/>
              <a:t>, Luigi Maria  </a:t>
            </a:r>
          </a:p>
          <a:p>
            <a:r>
              <a:rPr lang="it-IT" dirty="0"/>
              <a:t>Title  Scrittori Fiumani / Luigi Maria </a:t>
            </a:r>
            <a:r>
              <a:rPr lang="it-IT" dirty="0" err="1"/>
              <a:t>Torcoletti</a:t>
            </a:r>
            <a:r>
              <a:rPr lang="it-IT" dirty="0" smtClean="0"/>
              <a:t>.</a:t>
            </a:r>
            <a:r>
              <a:rPr lang="hr-HR" dirty="0" smtClean="0"/>
              <a:t> - </a:t>
            </a:r>
            <a:r>
              <a:rPr lang="it-IT" dirty="0" smtClean="0"/>
              <a:t>[</a:t>
            </a:r>
            <a:r>
              <a:rPr lang="it-IT" dirty="0"/>
              <a:t>Rijeka : s. n.], 1911. (Fiume : E. </a:t>
            </a:r>
            <a:r>
              <a:rPr lang="it-IT" dirty="0" err="1"/>
              <a:t>Mohovich</a:t>
            </a:r>
            <a:r>
              <a:rPr lang="it-IT" dirty="0"/>
              <a:t>) </a:t>
            </a:r>
            <a:r>
              <a:rPr lang="hr-HR" dirty="0" smtClean="0"/>
              <a:t>, - </a:t>
            </a:r>
            <a:r>
              <a:rPr lang="it-IT" dirty="0" smtClean="0"/>
              <a:t>130 </a:t>
            </a:r>
            <a:r>
              <a:rPr lang="it-IT" dirty="0" err="1"/>
              <a:t>str</a:t>
            </a:r>
            <a:r>
              <a:rPr lang="it-IT" dirty="0"/>
              <a:t>. ; 16 cm. </a:t>
            </a:r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61999"/>
            <a:ext cx="3429000" cy="533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38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II. Provedba: Bibliografski </a:t>
            </a:r>
            <a:r>
              <a:rPr lang="hr-HR" dirty="0" err="1" smtClean="0"/>
              <a:t>metapodaci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Dublin </a:t>
            </a:r>
            <a:r>
              <a:rPr lang="hr-HR" dirty="0" err="1" smtClean="0"/>
              <a:t>Core</a:t>
            </a:r>
            <a:r>
              <a:rPr lang="hr-HR" dirty="0" smtClean="0"/>
              <a:t>, ESE v3.4</a:t>
            </a:r>
            <a:endParaRPr lang="hr-HR" dirty="0"/>
          </a:p>
        </p:txBody>
      </p:sp>
      <p:graphicFrame>
        <p:nvGraphicFramePr>
          <p:cNvPr id="5" name="Rezervirano mjesto sadržaja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21393575"/>
              </p:ext>
            </p:extLst>
          </p:nvPr>
        </p:nvGraphicFramePr>
        <p:xfrm>
          <a:off x="3124200" y="609600"/>
          <a:ext cx="54864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686"/>
                <a:gridCol w="4596714"/>
              </a:tblGrid>
              <a:tr h="363410">
                <a:tc>
                  <a:txBody>
                    <a:bodyPr/>
                    <a:lstStyle/>
                    <a:p>
                      <a:r>
                        <a:rPr lang="hr-HR" dirty="0" err="1" smtClean="0"/>
                        <a:t>Rbroj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err="1" smtClean="0"/>
                        <a:t>Metapodaci</a:t>
                      </a:r>
                      <a:endParaRPr lang="hr-HR" dirty="0"/>
                    </a:p>
                  </a:txBody>
                  <a:tcPr/>
                </a:tc>
              </a:tr>
              <a:tr h="363410">
                <a:tc>
                  <a:txBody>
                    <a:bodyPr/>
                    <a:lstStyle/>
                    <a:p>
                      <a:r>
                        <a:rPr lang="hr-HR" dirty="0" smtClean="0"/>
                        <a:t>1.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Naslov : podnaslov</a:t>
                      </a:r>
                      <a:endParaRPr lang="hr-HR" dirty="0"/>
                    </a:p>
                  </a:txBody>
                  <a:tcPr/>
                </a:tc>
              </a:tr>
              <a:tr h="363410">
                <a:tc>
                  <a:txBody>
                    <a:bodyPr/>
                    <a:lstStyle/>
                    <a:p>
                      <a:r>
                        <a:rPr lang="hr-HR" dirty="0" smtClean="0"/>
                        <a:t>2.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Izdavač, mjesto</a:t>
                      </a:r>
                      <a:endParaRPr lang="hr-HR" dirty="0"/>
                    </a:p>
                  </a:txBody>
                  <a:tcPr/>
                </a:tc>
              </a:tr>
              <a:tr h="363410">
                <a:tc>
                  <a:txBody>
                    <a:bodyPr/>
                    <a:lstStyle/>
                    <a:p>
                      <a:r>
                        <a:rPr lang="hr-HR" dirty="0" smtClean="0"/>
                        <a:t>3.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Format</a:t>
                      </a:r>
                      <a:endParaRPr lang="hr-HR" dirty="0"/>
                    </a:p>
                  </a:txBody>
                  <a:tcPr/>
                </a:tc>
              </a:tr>
              <a:tr h="363410">
                <a:tc>
                  <a:txBody>
                    <a:bodyPr/>
                    <a:lstStyle/>
                    <a:p>
                      <a:r>
                        <a:rPr lang="hr-HR" dirty="0" smtClean="0"/>
                        <a:t>4.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Datum</a:t>
                      </a:r>
                      <a:endParaRPr lang="hr-HR" dirty="0"/>
                    </a:p>
                  </a:txBody>
                  <a:tcPr/>
                </a:tc>
              </a:tr>
              <a:tr h="363410">
                <a:tc>
                  <a:txBody>
                    <a:bodyPr/>
                    <a:lstStyle/>
                    <a:p>
                      <a:r>
                        <a:rPr lang="hr-HR" dirty="0" smtClean="0"/>
                        <a:t>5.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Jezik</a:t>
                      </a:r>
                      <a:endParaRPr lang="hr-HR" dirty="0"/>
                    </a:p>
                  </a:txBody>
                  <a:tcPr/>
                </a:tc>
              </a:tr>
              <a:tr h="627256">
                <a:tc>
                  <a:txBody>
                    <a:bodyPr/>
                    <a:lstStyle/>
                    <a:p>
                      <a:r>
                        <a:rPr lang="hr-HR" dirty="0" smtClean="0"/>
                        <a:t>6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Kratki opis građe na hrvatskom jeziku ; kratki opis građe na engl. jeziku</a:t>
                      </a:r>
                      <a:endParaRPr lang="hr-HR" dirty="0"/>
                    </a:p>
                  </a:txBody>
                  <a:tcPr/>
                </a:tc>
              </a:tr>
              <a:tr h="363410">
                <a:tc>
                  <a:txBody>
                    <a:bodyPr/>
                    <a:lstStyle/>
                    <a:p>
                      <a:r>
                        <a:rPr lang="hr-HR" dirty="0" smtClean="0"/>
                        <a:t>7.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Prava</a:t>
                      </a:r>
                      <a:endParaRPr lang="hr-HR" dirty="0"/>
                    </a:p>
                  </a:txBody>
                  <a:tcPr/>
                </a:tc>
              </a:tr>
              <a:tr h="363410">
                <a:tc>
                  <a:txBody>
                    <a:bodyPr/>
                    <a:lstStyle/>
                    <a:p>
                      <a:r>
                        <a:rPr lang="hr-HR" dirty="0" smtClean="0"/>
                        <a:t>8. 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Identifikator(i)</a:t>
                      </a:r>
                      <a:endParaRPr lang="hr-HR" dirty="0"/>
                    </a:p>
                  </a:txBody>
                  <a:tcPr/>
                </a:tc>
              </a:tr>
              <a:tr h="363410">
                <a:tc>
                  <a:txBody>
                    <a:bodyPr/>
                    <a:lstStyle/>
                    <a:p>
                      <a:r>
                        <a:rPr lang="hr-HR" dirty="0" smtClean="0"/>
                        <a:t>9.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Stvaratelj</a:t>
                      </a:r>
                      <a:endParaRPr lang="hr-HR" dirty="0"/>
                    </a:p>
                  </a:txBody>
                  <a:tcPr/>
                </a:tc>
              </a:tr>
              <a:tr h="363410">
                <a:tc>
                  <a:txBody>
                    <a:bodyPr/>
                    <a:lstStyle/>
                    <a:p>
                      <a:r>
                        <a:rPr lang="hr-HR" dirty="0" smtClean="0"/>
                        <a:t>10.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Suradnik</a:t>
                      </a:r>
                      <a:endParaRPr lang="hr-HR" dirty="0"/>
                    </a:p>
                  </a:txBody>
                  <a:tcPr/>
                </a:tc>
              </a:tr>
              <a:tr h="363410">
                <a:tc>
                  <a:txBody>
                    <a:bodyPr/>
                    <a:lstStyle/>
                    <a:p>
                      <a:r>
                        <a:rPr lang="hr-HR" dirty="0" smtClean="0"/>
                        <a:t>11.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Predmet</a:t>
                      </a:r>
                    </a:p>
                  </a:txBody>
                  <a:tcPr/>
                </a:tc>
              </a:tr>
              <a:tr h="363410">
                <a:tc>
                  <a:txBody>
                    <a:bodyPr/>
                    <a:lstStyle/>
                    <a:p>
                      <a:r>
                        <a:rPr lang="hr-HR" dirty="0" smtClean="0"/>
                        <a:t>12.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Vrsta građe</a:t>
                      </a:r>
                      <a:endParaRPr lang="hr-HR" dirty="0"/>
                    </a:p>
                  </a:txBody>
                  <a:tcPr/>
                </a:tc>
              </a:tr>
              <a:tr h="363410">
                <a:tc>
                  <a:txBody>
                    <a:bodyPr/>
                    <a:lstStyle/>
                    <a:p>
                      <a:r>
                        <a:rPr lang="hr-HR" dirty="0" smtClean="0"/>
                        <a:t>13.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Vrsta građe (tekst,</a:t>
                      </a:r>
                      <a:r>
                        <a:rPr lang="hr-HR" baseline="0" dirty="0" smtClean="0"/>
                        <a:t> slika, zvuk, film)</a:t>
                      </a:r>
                      <a:endParaRPr lang="hr-HR" dirty="0" smtClean="0"/>
                    </a:p>
                  </a:txBody>
                  <a:tcPr/>
                </a:tc>
              </a:tr>
              <a:tr h="363410">
                <a:tc>
                  <a:txBody>
                    <a:bodyPr/>
                    <a:lstStyle/>
                    <a:p>
                      <a:r>
                        <a:rPr lang="hr-HR" dirty="0" smtClean="0"/>
                        <a:t>14.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Veze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363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Predstavljanje projekta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/>
          </a:p>
          <a:p>
            <a:r>
              <a:rPr lang="hr-HR" dirty="0" smtClean="0"/>
              <a:t>Predstavljanje </a:t>
            </a:r>
            <a:r>
              <a:rPr lang="hr-HR" dirty="0"/>
              <a:t>projekta  ima za cilj obavijestiti  o aktualnim postignućima  u ostvarenju </a:t>
            </a:r>
            <a:r>
              <a:rPr lang="hr-HR" dirty="0" smtClean="0"/>
              <a:t>temeljne  </a:t>
            </a:r>
            <a:r>
              <a:rPr lang="hr-HR" dirty="0" smtClean="0"/>
              <a:t>ideje.   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/>
          </a:p>
          <a:p>
            <a:r>
              <a:rPr lang="hr-HR" dirty="0" smtClean="0"/>
              <a:t>Plan  </a:t>
            </a:r>
            <a:r>
              <a:rPr lang="hr-HR" dirty="0" smtClean="0"/>
              <a:t>(priprema građe i  skeniranje)</a:t>
            </a:r>
            <a:endParaRPr lang="hr-HR" dirty="0" smtClean="0"/>
          </a:p>
          <a:p>
            <a:r>
              <a:rPr lang="hr-HR" dirty="0"/>
              <a:t>P</a:t>
            </a:r>
            <a:r>
              <a:rPr lang="hr-HR" dirty="0" smtClean="0"/>
              <a:t>rovedba plana  (</a:t>
            </a:r>
            <a:r>
              <a:rPr lang="hr-HR" dirty="0" smtClean="0"/>
              <a:t>stručni </a:t>
            </a:r>
            <a:r>
              <a:rPr lang="hr-HR" dirty="0" smtClean="0"/>
              <a:t>i </a:t>
            </a:r>
            <a:r>
              <a:rPr lang="hr-HR" dirty="0" smtClean="0"/>
              <a:t>tehnički rad  te  obilježja građe)   </a:t>
            </a:r>
            <a:endParaRPr lang="hr-HR" dirty="0" smtClean="0"/>
          </a:p>
          <a:p>
            <a:r>
              <a:rPr lang="hr-HR" dirty="0" smtClean="0"/>
              <a:t>Mrežna  prezentacija   </a:t>
            </a:r>
            <a:r>
              <a:rPr lang="hr-HR" dirty="0"/>
              <a:t>ostvarenih </a:t>
            </a:r>
            <a:r>
              <a:rPr lang="hr-HR" dirty="0" smtClean="0"/>
              <a:t>rezultata </a:t>
            </a:r>
            <a:endParaRPr lang="hr-HR" dirty="0"/>
          </a:p>
          <a:p>
            <a:r>
              <a:rPr lang="hr-HR" dirty="0"/>
              <a:t>P</a:t>
            </a:r>
            <a:r>
              <a:rPr lang="hr-HR" dirty="0" smtClean="0"/>
              <a:t>erspektive </a:t>
            </a:r>
            <a:r>
              <a:rPr lang="hr-HR" dirty="0"/>
              <a:t>projekta  u smislu  razrade početne </a:t>
            </a:r>
            <a:r>
              <a:rPr lang="hr-HR" dirty="0" smtClean="0"/>
              <a:t>ideje (karte, razglednice, </a:t>
            </a:r>
            <a:r>
              <a:rPr lang="hr-HR" dirty="0" err="1" smtClean="0"/>
              <a:t>potprojekti</a:t>
            </a:r>
            <a:r>
              <a:rPr lang="hr-HR" dirty="0" smtClean="0"/>
              <a:t>)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7489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II. Provedba -</a:t>
            </a:r>
            <a:r>
              <a:rPr lang="hr-HR" dirty="0" smtClean="0"/>
              <a:t>Normativni </a:t>
            </a:r>
            <a:r>
              <a:rPr lang="hr-HR" dirty="0" smtClean="0"/>
              <a:t>podaci I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438400" cy="4495800"/>
          </a:xfrm>
        </p:spPr>
        <p:txBody>
          <a:bodyPr>
            <a:normAutofit fontScale="92500" lnSpcReduction="20000"/>
          </a:bodyPr>
          <a:lstStyle/>
          <a:p>
            <a:endParaRPr lang="hr-HR" dirty="0" smtClean="0"/>
          </a:p>
          <a:p>
            <a:r>
              <a:rPr lang="hr-HR" dirty="0" smtClean="0"/>
              <a:t>Životopis  autora – po mogućnosti fotografija</a:t>
            </a:r>
          </a:p>
          <a:p>
            <a:r>
              <a:rPr lang="hr-HR" dirty="0" smtClean="0"/>
              <a:t>Istra – književnost</a:t>
            </a:r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r>
              <a:rPr lang="hr-HR" dirty="0" smtClean="0"/>
              <a:t>Eugen Kumičić (</a:t>
            </a:r>
            <a:r>
              <a:rPr lang="hr-HR" dirty="0" err="1" smtClean="0"/>
              <a:t>Frane</a:t>
            </a:r>
            <a:r>
              <a:rPr lang="hr-HR" dirty="0" smtClean="0"/>
              <a:t> </a:t>
            </a:r>
            <a:r>
              <a:rPr lang="hr-HR" dirty="0"/>
              <a:t>Cota, </a:t>
            </a:r>
            <a:r>
              <a:rPr lang="hr-HR" dirty="0" smtClean="0"/>
              <a:t>1925.)</a:t>
            </a:r>
            <a:endParaRPr lang="hr-HR" dirty="0"/>
          </a:p>
          <a:p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"/>
          </p:nvPr>
        </p:nvSpPr>
        <p:spPr>
          <a:xfrm>
            <a:off x="3124200" y="914400"/>
            <a:ext cx="5638800" cy="5181600"/>
          </a:xfrm>
        </p:spPr>
        <p:txBody>
          <a:bodyPr>
            <a:normAutofit fontScale="70000" lnSpcReduction="20000"/>
          </a:bodyPr>
          <a:lstStyle/>
          <a:p>
            <a:r>
              <a:rPr lang="vi-VN" dirty="0"/>
              <a:t>KUMIČIĆ, Eugen - (Brseč, 11. siječnja 1850. - Zagreb, 13. svibnja 1904.), hrvatski književnik i političar. Osnovnu pučku školu, normalku, završio je u Brseču, privatno, učeći kod tamošnjeg župnika koji je okupljao hrvatsku djecu i pripremao ih u početnim znanjima</a:t>
            </a:r>
            <a:r>
              <a:rPr lang="vi-VN" dirty="0" smtClean="0"/>
              <a:t>. </a:t>
            </a:r>
            <a:r>
              <a:rPr lang="vi-VN" dirty="0"/>
              <a:t>Gimnaziju je završio u Rijeci. Počeo je studirati medicinu u Pragu, ali prelazi u Beč gdje studira povijest, zemljopis i filozofiju. Potom se u Zagrebu zaposlio kao srednjoškolski profesor. Oduševljavao se pravaštvom, te s Matkom Laginjom i Erazmom Barčićem pokreće u Kraljevici list Primorac te uređuje Hrvatsku vilu (1882-1883) i Hrvatsku (1887-1888). Od 1884. godine je kao pravaš više puta biran za zastupnika u Hrvatski sabor, gdje se istaknuo kao govornik i protivnik promađarske politike. Nakon rascjepa u pravaškoj stranci, 1895. godine, postaje potpredsjednik novoosnovane Čiste stranke prava. Eugen Kumičić smatra se predvodnikom naturalizma u hrvatskoj književnosti. </a:t>
            </a:r>
            <a:endParaRPr lang="hr-H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1905000" cy="236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61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Normativni podaci II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err="1" smtClean="0"/>
              <a:t>Životpis</a:t>
            </a:r>
            <a:r>
              <a:rPr lang="hr-HR" dirty="0" smtClean="0"/>
              <a:t> autora – po </a:t>
            </a:r>
            <a:r>
              <a:rPr lang="hr-HR" dirty="0" err="1" smtClean="0"/>
              <a:t>mogućnsosti</a:t>
            </a:r>
            <a:r>
              <a:rPr lang="hr-HR" dirty="0" smtClean="0"/>
              <a:t> fotografija</a:t>
            </a:r>
          </a:p>
          <a:p>
            <a:r>
              <a:rPr lang="hr-HR" dirty="0" smtClean="0"/>
              <a:t>Dalmacija - slikarstvo</a:t>
            </a:r>
            <a:endParaRPr lang="hr-HR" dirty="0"/>
          </a:p>
          <a:p>
            <a:r>
              <a:rPr lang="hr-HR" dirty="0" smtClean="0"/>
              <a:t>Emanuel  Vidović  - katalog izložbe iz 1903.  u Splitu i Zagrebu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endParaRPr lang="hr-HR" dirty="0" smtClean="0"/>
          </a:p>
          <a:p>
            <a:r>
              <a:rPr lang="hr-HR" dirty="0" smtClean="0"/>
              <a:t>            </a:t>
            </a:r>
            <a:r>
              <a:rPr lang="vi-VN" dirty="0" smtClean="0"/>
              <a:t>Vidović</a:t>
            </a:r>
            <a:r>
              <a:rPr lang="hr-HR" dirty="0" smtClean="0"/>
              <a:t>, </a:t>
            </a:r>
            <a:r>
              <a:rPr lang="vi-VN" dirty="0" smtClean="0"/>
              <a:t>Emanuel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            </a:t>
            </a:r>
            <a:r>
              <a:rPr lang="vi-VN" dirty="0" smtClean="0"/>
              <a:t>Split</a:t>
            </a:r>
            <a:r>
              <a:rPr lang="vi-VN" dirty="0"/>
              <a:t>, 1870. - Split, </a:t>
            </a:r>
            <a:r>
              <a:rPr lang="hr-HR" dirty="0" smtClean="0"/>
              <a:t> 1</a:t>
            </a:r>
            <a:r>
              <a:rPr lang="vi-VN" dirty="0" smtClean="0"/>
              <a:t>953.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            </a:t>
            </a:r>
            <a:r>
              <a:rPr lang="vi-VN" dirty="0" smtClean="0"/>
              <a:t>hrvatski slikar</a:t>
            </a:r>
            <a:r>
              <a:rPr lang="hr-HR" dirty="0" smtClean="0"/>
              <a:t>   </a:t>
            </a:r>
          </a:p>
          <a:p>
            <a:pPr marL="0" indent="0">
              <a:buNone/>
            </a:pPr>
            <a:r>
              <a:rPr lang="hr-HR" dirty="0" smtClean="0"/>
              <a:t>                                                                                                                              </a:t>
            </a:r>
            <a:endParaRPr lang="vi-VN" dirty="0"/>
          </a:p>
          <a:p>
            <a:pPr marL="0" indent="0">
              <a:buNone/>
            </a:pPr>
            <a:r>
              <a:rPr lang="vi-VN" dirty="0"/>
              <a:t>Emanuel Božidar Vidović rođen je na Badnji dan 1870. god. u Splitu. Godine 1887. odlazi u Veneciju na studij kiparstva, ali se ubrzo prebacuje na slikarski odjel. Nezadovoljan konzervativnim profesorima napušta studij. Osim nekoliko mladenačkih posjeta Veneciji, Chioggi i Milanu,  Vidović nikada nije osjećao potrebu udaljiti se od svog najužeg zavičaja i njegovih ambijenata. Prostori </a:t>
            </a:r>
            <a:r>
              <a:rPr lang="hr-HR" dirty="0" smtClean="0"/>
              <a:t> </a:t>
            </a:r>
            <a:r>
              <a:rPr lang="vi-VN" dirty="0" smtClean="0"/>
              <a:t>njegova </a:t>
            </a:r>
            <a:r>
              <a:rPr lang="vi-VN" dirty="0"/>
              <a:t>djetinjstva, Split, Trogir, Solin su uspomene koje su presudno obilježile njegov </a:t>
            </a:r>
            <a:r>
              <a:rPr lang="vi-VN" dirty="0" smtClean="0"/>
              <a:t>opu</a:t>
            </a:r>
            <a:r>
              <a:rPr lang="hr-HR" dirty="0" smtClean="0"/>
              <a:t>s i </a:t>
            </a:r>
            <a:r>
              <a:rPr lang="vi-VN" dirty="0" smtClean="0"/>
              <a:t>život</a:t>
            </a:r>
            <a:r>
              <a:rPr lang="vi-VN" dirty="0"/>
              <a:t>. Emanuel Vidović slikar je intimizma, a njegove slike pune su poznatih mu područja i prostora te sretnog prebivanja u njima. </a:t>
            </a:r>
            <a:endParaRPr lang="hr-HR" dirty="0"/>
          </a:p>
          <a:p>
            <a:pPr marL="0" indent="0">
              <a:buNone/>
            </a:pPr>
            <a:endParaRPr lang="vi-VN" dirty="0"/>
          </a:p>
          <a:p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801"/>
            <a:ext cx="990600" cy="121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43400"/>
            <a:ext cx="1791850" cy="19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2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III.  Prezentacija  na mreži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Digitalna zbirka  </a:t>
            </a:r>
            <a:r>
              <a:rPr lang="hr-HR" i="1" dirty="0" err="1" smtClean="0"/>
              <a:t>Adrianskoga</a:t>
            </a:r>
            <a:r>
              <a:rPr lang="hr-HR" i="1" dirty="0" smtClean="0"/>
              <a:t> mora sirena </a:t>
            </a:r>
            <a:r>
              <a:rPr lang="hr-HR" dirty="0" smtClean="0"/>
              <a:t>već je na mreži.</a:t>
            </a:r>
          </a:p>
          <a:p>
            <a:r>
              <a:rPr lang="hr-HR" dirty="0" smtClean="0"/>
              <a:t>Ona je indeksirana tako što je indeksiran tekst knjiga. </a:t>
            </a:r>
            <a:r>
              <a:rPr lang="hr-HR" dirty="0" err="1" smtClean="0"/>
              <a:t>Pretaživa</a:t>
            </a:r>
            <a:r>
              <a:rPr lang="hr-HR" dirty="0" smtClean="0"/>
              <a:t> dakle  usporedivo  s uobičajenim </a:t>
            </a:r>
            <a:r>
              <a:rPr lang="hr-HR" dirty="0" err="1" smtClean="0"/>
              <a:t>Google</a:t>
            </a:r>
            <a:r>
              <a:rPr lang="hr-HR" dirty="0" smtClean="0"/>
              <a:t> pretraživanjem. Pristup je zasad  šifriran ograničen   jer  posao još  nije  dovršen   u odnosu na očekivanja:   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Indeksiranje  zbirke (</a:t>
            </a:r>
            <a:r>
              <a:rPr lang="hr-HR" dirty="0" err="1" smtClean="0"/>
              <a:t>metapodaci</a:t>
            </a:r>
            <a:r>
              <a:rPr lang="hr-HR" dirty="0" smtClean="0"/>
              <a:t>)</a:t>
            </a:r>
            <a:endParaRPr lang="hr-HR" dirty="0"/>
          </a:p>
          <a:p>
            <a:r>
              <a:rPr lang="hr-HR" dirty="0"/>
              <a:t>Strukturiranje </a:t>
            </a:r>
            <a:r>
              <a:rPr lang="hr-HR" dirty="0" err="1"/>
              <a:t>metapodataka</a:t>
            </a:r>
            <a:endParaRPr lang="hr-HR" dirty="0"/>
          </a:p>
          <a:p>
            <a:r>
              <a:rPr lang="hr-HR" dirty="0"/>
              <a:t>Struktura sučelja</a:t>
            </a:r>
          </a:p>
          <a:p>
            <a:r>
              <a:rPr lang="hr-HR" dirty="0"/>
              <a:t>Sadržaj  pojedine knjige</a:t>
            </a:r>
          </a:p>
          <a:p>
            <a:r>
              <a:rPr lang="hr-HR" dirty="0"/>
              <a:t>Mogućnosti </a:t>
            </a:r>
            <a:r>
              <a:rPr lang="hr-HR" dirty="0" err="1"/>
              <a:t>interoperabilnog</a:t>
            </a:r>
            <a:r>
              <a:rPr lang="hr-HR" dirty="0"/>
              <a:t> pristupa</a:t>
            </a:r>
          </a:p>
          <a:p>
            <a:r>
              <a:rPr lang="hr-HR" dirty="0"/>
              <a:t>Struktura virtualnog putovanja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5109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5"/>
          <a:stretch/>
        </p:blipFill>
        <p:spPr bwMode="auto">
          <a:xfrm>
            <a:off x="124131" y="404664"/>
            <a:ext cx="8839200" cy="577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47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9"/>
          <a:stretch/>
        </p:blipFill>
        <p:spPr bwMode="auto">
          <a:xfrm>
            <a:off x="152400" y="555585"/>
            <a:ext cx="8585667" cy="579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6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III.  Prezentacija  na mreži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hr-HR" dirty="0" smtClean="0"/>
          </a:p>
          <a:p>
            <a:r>
              <a:rPr lang="hr-HR" dirty="0" smtClean="0"/>
              <a:t>Prezentacija  </a:t>
            </a:r>
            <a:r>
              <a:rPr lang="hr-HR" dirty="0" smtClean="0"/>
              <a:t>zbirke  na mreži nije dovršena </a:t>
            </a:r>
            <a:r>
              <a:rPr lang="hr-HR" dirty="0" smtClean="0"/>
              <a:t>poglavito  </a:t>
            </a:r>
            <a:r>
              <a:rPr lang="hr-HR" dirty="0" smtClean="0"/>
              <a:t>koncepcijskih preinaka:</a:t>
            </a:r>
          </a:p>
          <a:p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Potreba </a:t>
            </a:r>
            <a:r>
              <a:rPr lang="hr-HR" dirty="0"/>
              <a:t>uspostave infrastrukture digitalne knjižnice - softver predstavlja dio sustava digitalne knjižnice NSK koji je namijenjen upravljanju preslikama </a:t>
            </a:r>
            <a:r>
              <a:rPr lang="hr-HR" dirty="0" smtClean="0"/>
              <a:t>knjiga</a:t>
            </a:r>
          </a:p>
          <a:p>
            <a:endParaRPr lang="hr-HR" dirty="0"/>
          </a:p>
          <a:p>
            <a:r>
              <a:rPr lang="hr-HR" dirty="0" smtClean="0"/>
              <a:t>Projektu </a:t>
            </a:r>
            <a:r>
              <a:rPr lang="hr-HR" dirty="0"/>
              <a:t>samom se otvaraju  nove perspektive </a:t>
            </a:r>
            <a:r>
              <a:rPr lang="hr-HR" dirty="0" smtClean="0"/>
              <a:t>u vidu  </a:t>
            </a:r>
            <a:r>
              <a:rPr lang="hr-HR" dirty="0" err="1" smtClean="0"/>
              <a:t>obuhvatnijega</a:t>
            </a:r>
            <a:r>
              <a:rPr lang="hr-HR" dirty="0" smtClean="0"/>
              <a:t> nastavka </a:t>
            </a:r>
            <a:r>
              <a:rPr lang="hr-HR" dirty="0"/>
              <a:t>rada.</a:t>
            </a:r>
          </a:p>
          <a:p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201691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6400800"/>
            <a:ext cx="6400800" cy="304800"/>
          </a:xfrm>
        </p:spPr>
        <p:txBody>
          <a:bodyPr>
            <a:normAutofit fontScale="92500" lnSpcReduction="10000"/>
          </a:bodyPr>
          <a:lstStyle/>
          <a:p>
            <a:r>
              <a:rPr lang="hr-HR" dirty="0" smtClean="0"/>
              <a:t>Opatija</a:t>
            </a:r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IV. </a:t>
            </a:r>
            <a:r>
              <a:rPr lang="hr-HR" dirty="0" err="1" smtClean="0"/>
              <a:t>Adrianskoga</a:t>
            </a:r>
            <a:r>
              <a:rPr lang="hr-HR" dirty="0" smtClean="0"/>
              <a:t> mora  sirena 2</a:t>
            </a:r>
            <a:r>
              <a:rPr lang="hr-HR" dirty="0"/>
              <a:t/>
            </a:r>
            <a:br>
              <a:rPr lang="hr-HR" dirty="0"/>
            </a:br>
            <a:r>
              <a:rPr lang="hr-HR" sz="3600" dirty="0"/>
              <a:t>putovanje s knjigom,  zemljovidom i vedutom duž hrvatske obale </a:t>
            </a:r>
            <a:r>
              <a:rPr lang="hr-HR" sz="3600" dirty="0" smtClean="0"/>
              <a:t>Jadrana</a:t>
            </a:r>
            <a:endParaRPr lang="hr-HR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743200"/>
            <a:ext cx="5044768" cy="3429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2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IV. </a:t>
            </a:r>
            <a:r>
              <a:rPr lang="hr-HR" dirty="0" err="1" smtClean="0"/>
              <a:t>Adrianskoga</a:t>
            </a:r>
            <a:r>
              <a:rPr lang="hr-HR" dirty="0" smtClean="0"/>
              <a:t> mora…2</a:t>
            </a:r>
            <a:endParaRPr lang="hr-HR" dirty="0"/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Znanstveni </a:t>
            </a:r>
            <a:r>
              <a:rPr lang="hr-HR" dirty="0" err="1" smtClean="0"/>
              <a:t>spekt</a:t>
            </a:r>
            <a:endParaRPr lang="hr-HR" dirty="0" smtClean="0"/>
          </a:p>
          <a:p>
            <a:r>
              <a:rPr lang="hr-HR" dirty="0" smtClean="0"/>
              <a:t>Turistički aspekt</a:t>
            </a: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r>
              <a:rPr lang="hr-HR" dirty="0" smtClean="0"/>
              <a:t>Zemljovidi i planovi naselja iz  Zbirke zemljopisnih karata i atlasa NSK</a:t>
            </a:r>
          </a:p>
          <a:p>
            <a:r>
              <a:rPr lang="hr-HR" dirty="0" smtClean="0"/>
              <a:t>Razglednice i vedute Grafičke  zbirke NSK</a:t>
            </a:r>
          </a:p>
          <a:p>
            <a:r>
              <a:rPr lang="hr-HR" dirty="0" smtClean="0"/>
              <a:t>Knjige - </a:t>
            </a:r>
            <a:r>
              <a:rPr lang="hr-HR" dirty="0" err="1" smtClean="0"/>
              <a:t>potprojekti</a:t>
            </a:r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8467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3" t="10300" r="10370" b="9918"/>
          <a:stretch/>
        </p:blipFill>
        <p:spPr bwMode="auto">
          <a:xfrm>
            <a:off x="228600" y="381000"/>
            <a:ext cx="859900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25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7924800" cy="609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1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O naslovu </a:t>
            </a:r>
            <a:r>
              <a:rPr lang="hr-HR" dirty="0" smtClean="0"/>
              <a:t>projekta  1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hr-HR" dirty="0" smtClean="0"/>
              <a:t>Naslov  projekta  preuzet je iz  djela Petra Zrinskoga , onoga  što  je, </a:t>
            </a:r>
            <a:r>
              <a:rPr lang="hr-HR" dirty="0" smtClean="0"/>
              <a:t>smaknut </a:t>
            </a:r>
            <a:r>
              <a:rPr lang="hr-HR" dirty="0" smtClean="0"/>
              <a:t>1671. u Bečkom Novom   Mjestu  kao sudionik urote protiv bečkoga dvora.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dirty="0" smtClean="0"/>
              <a:t>Petar Zrinski, Adrianskoga mora sirena, 1660.</a:t>
            </a:r>
          </a:p>
          <a:p>
            <a:r>
              <a:rPr lang="hr-HR" i="1" dirty="0" smtClean="0"/>
              <a:t>sirena - </a:t>
            </a:r>
            <a:r>
              <a:rPr lang="hr-HR" dirty="0" smtClean="0"/>
              <a:t>morska nimfa (vila, ljepotica, krasotica)  koja je zavodila pomorce na opasna mjesta gdje su pogibali</a:t>
            </a:r>
          </a:p>
          <a:p>
            <a:r>
              <a:rPr lang="hr-HR" dirty="0" smtClean="0"/>
              <a:t>Simbolična nosivost naslova i sadržaj djela P. Zrinskoga</a:t>
            </a:r>
          </a:p>
          <a:p>
            <a:r>
              <a:rPr lang="hr-HR" dirty="0" smtClean="0"/>
              <a:t>Zov Jadranskoga mora kao   mjesta mediteranskoga kulturnoga pamćenja 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49926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5" y="228600"/>
            <a:ext cx="47625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688" y="762000"/>
            <a:ext cx="3419856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6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Robert </a:t>
            </a:r>
            <a:r>
              <a:rPr lang="hr-HR" dirty="0" err="1" smtClean="0"/>
              <a:t>Visiani</a:t>
            </a:r>
            <a:r>
              <a:rPr lang="hr-HR" dirty="0" smtClean="0"/>
              <a:t> i perspektive projekta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U  području   dalmatinske flore posebno su vrijedna istraživanja  Roberta </a:t>
            </a:r>
            <a:r>
              <a:rPr lang="hr-HR" dirty="0" err="1" smtClean="0"/>
              <a:t>Visianija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"/>
          </p:nvPr>
        </p:nvSpPr>
        <p:spPr>
          <a:xfrm>
            <a:off x="3200400" y="609600"/>
            <a:ext cx="5638800" cy="5612296"/>
          </a:xfrm>
        </p:spPr>
        <p:txBody>
          <a:bodyPr/>
          <a:lstStyle/>
          <a:p>
            <a:r>
              <a:rPr lang="hr-HR" dirty="0" smtClean="0"/>
              <a:t>Robert </a:t>
            </a:r>
            <a:r>
              <a:rPr lang="hr-HR" dirty="0" err="1" smtClean="0"/>
              <a:t>Visiani</a:t>
            </a:r>
            <a:r>
              <a:rPr lang="hr-HR" dirty="0" smtClean="0"/>
              <a:t> (Šibenik, 1800.- Padova, 1878.)</a:t>
            </a:r>
            <a:r>
              <a:rPr lang="hr-HR" dirty="0"/>
              <a:t> </a:t>
            </a:r>
            <a:endParaRPr lang="hr-HR" dirty="0" smtClean="0"/>
          </a:p>
          <a:p>
            <a:pPr lvl="1"/>
            <a:r>
              <a:rPr lang="hr-HR" dirty="0" smtClean="0"/>
              <a:t>Botaničar </a:t>
            </a:r>
            <a:r>
              <a:rPr lang="hr-HR" dirty="0"/>
              <a:t>svjetskog </a:t>
            </a:r>
            <a:r>
              <a:rPr lang="hr-HR" dirty="0" smtClean="0"/>
              <a:t>glasa  </a:t>
            </a:r>
          </a:p>
          <a:p>
            <a:pPr lvl="1"/>
            <a:r>
              <a:rPr lang="hr-HR" i="1" dirty="0" smtClean="0"/>
              <a:t>Flora </a:t>
            </a:r>
            <a:r>
              <a:rPr lang="hr-HR" i="1" dirty="0" err="1" smtClean="0"/>
              <a:t>Dalmatica</a:t>
            </a:r>
            <a:r>
              <a:rPr lang="hr-HR" dirty="0" smtClean="0"/>
              <a:t>,  1842-1882.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2237" y="-24836438"/>
            <a:ext cx="13556901" cy="205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4" t="14038" r="14776" b="26303"/>
          <a:stretch/>
        </p:blipFill>
        <p:spPr bwMode="auto">
          <a:xfrm>
            <a:off x="3505200" y="2438400"/>
            <a:ext cx="2925055" cy="378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0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Flora </a:t>
            </a:r>
            <a:r>
              <a:rPr lang="hr-HR" dirty="0" err="1" smtClean="0"/>
              <a:t>Dalmatica</a:t>
            </a:r>
            <a:r>
              <a:rPr lang="hr-HR" dirty="0" smtClean="0"/>
              <a:t> </a:t>
            </a:r>
            <a:endParaRPr lang="hr-HR" dirty="0"/>
          </a:p>
        </p:txBody>
      </p:sp>
      <p:sp>
        <p:nvSpPr>
          <p:cNvPr id="7" name="Rezervirano mjesto teksta 6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hr-HR" dirty="0" err="1" smtClean="0"/>
              <a:t>Visiani</a:t>
            </a:r>
            <a:r>
              <a:rPr lang="hr-HR" dirty="0"/>
              <a:t>, Roberto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 </a:t>
            </a:r>
            <a:r>
              <a:rPr lang="hr-HR" dirty="0"/>
              <a:t>Flora </a:t>
            </a:r>
            <a:r>
              <a:rPr lang="hr-HR" dirty="0" err="1"/>
              <a:t>Dalmatica</a:t>
            </a:r>
            <a:r>
              <a:rPr lang="hr-HR" dirty="0"/>
              <a:t> sive </a:t>
            </a:r>
            <a:r>
              <a:rPr lang="hr-HR" dirty="0" err="1"/>
              <a:t>Enumeratio</a:t>
            </a:r>
            <a:r>
              <a:rPr lang="hr-HR" dirty="0"/>
              <a:t> </a:t>
            </a:r>
            <a:r>
              <a:rPr lang="hr-HR" dirty="0" err="1"/>
              <a:t>stirpium</a:t>
            </a:r>
            <a:r>
              <a:rPr lang="hr-HR" dirty="0"/>
              <a:t> </a:t>
            </a:r>
            <a:r>
              <a:rPr lang="hr-HR" dirty="0" err="1"/>
              <a:t>vascularium</a:t>
            </a:r>
            <a:r>
              <a:rPr lang="hr-HR" dirty="0"/>
              <a:t> </a:t>
            </a:r>
            <a:r>
              <a:rPr lang="hr-HR" dirty="0" err="1"/>
              <a:t>quas</a:t>
            </a:r>
            <a:r>
              <a:rPr lang="hr-HR" dirty="0"/>
              <a:t> </a:t>
            </a:r>
            <a:r>
              <a:rPr lang="hr-HR" dirty="0" err="1"/>
              <a:t>hactenus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Dalmatia</a:t>
            </a:r>
            <a:r>
              <a:rPr lang="hr-HR" dirty="0"/>
              <a:t> </a:t>
            </a:r>
            <a:r>
              <a:rPr lang="hr-HR" dirty="0" err="1"/>
              <a:t>lectas</a:t>
            </a:r>
            <a:r>
              <a:rPr lang="hr-HR" dirty="0"/>
              <a:t> et </a:t>
            </a:r>
            <a:r>
              <a:rPr lang="hr-HR" dirty="0" err="1"/>
              <a:t>sibi</a:t>
            </a:r>
            <a:r>
              <a:rPr lang="hr-HR" dirty="0"/>
              <a:t> </a:t>
            </a:r>
            <a:r>
              <a:rPr lang="hr-HR" dirty="0" err="1"/>
              <a:t>observatas</a:t>
            </a:r>
            <a:r>
              <a:rPr lang="hr-HR" dirty="0"/>
              <a:t> </a:t>
            </a:r>
            <a:r>
              <a:rPr lang="hr-HR" dirty="0" err="1"/>
              <a:t>descripsit</a:t>
            </a:r>
            <a:r>
              <a:rPr lang="hr-HR" dirty="0"/>
              <a:t> </a:t>
            </a:r>
            <a:r>
              <a:rPr lang="hr-HR" dirty="0" err="1"/>
              <a:t>digessit</a:t>
            </a:r>
            <a:r>
              <a:rPr lang="hr-HR" dirty="0"/>
              <a:t> </a:t>
            </a:r>
            <a:r>
              <a:rPr lang="hr-HR" dirty="0" err="1"/>
              <a:t>rariorumque</a:t>
            </a:r>
            <a:r>
              <a:rPr lang="hr-HR" dirty="0"/>
              <a:t> </a:t>
            </a:r>
            <a:r>
              <a:rPr lang="hr-HR" dirty="0" err="1"/>
              <a:t>iconibus</a:t>
            </a:r>
            <a:r>
              <a:rPr lang="hr-HR" dirty="0"/>
              <a:t> </a:t>
            </a:r>
            <a:r>
              <a:rPr lang="hr-HR" dirty="0" err="1"/>
              <a:t>illustravit</a:t>
            </a:r>
            <a:r>
              <a:rPr lang="hr-HR" dirty="0"/>
              <a:t> </a:t>
            </a:r>
            <a:r>
              <a:rPr lang="hr-HR" dirty="0" err="1"/>
              <a:t>Robertus</a:t>
            </a:r>
            <a:r>
              <a:rPr lang="hr-HR" dirty="0"/>
              <a:t> de </a:t>
            </a:r>
            <a:r>
              <a:rPr lang="hr-HR" dirty="0" err="1"/>
              <a:t>Visiani</a:t>
            </a:r>
            <a:r>
              <a:rPr lang="hr-HR" dirty="0"/>
              <a:t>, ... 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Vol.  1: </a:t>
            </a:r>
            <a:r>
              <a:rPr lang="hr-HR" dirty="0" err="1" smtClean="0"/>
              <a:t>Lipsiae</a:t>
            </a:r>
            <a:r>
              <a:rPr lang="hr-HR" dirty="0" smtClean="0"/>
              <a:t> </a:t>
            </a:r>
            <a:r>
              <a:rPr lang="hr-HR" dirty="0"/>
              <a:t>: </a:t>
            </a:r>
            <a:r>
              <a:rPr lang="hr-HR" dirty="0" err="1"/>
              <a:t>Apud</a:t>
            </a:r>
            <a:r>
              <a:rPr lang="hr-HR" dirty="0"/>
              <a:t> </a:t>
            </a:r>
            <a:r>
              <a:rPr lang="hr-HR" dirty="0" err="1"/>
              <a:t>Friedericum</a:t>
            </a:r>
            <a:r>
              <a:rPr lang="hr-HR" dirty="0"/>
              <a:t> </a:t>
            </a:r>
            <a:r>
              <a:rPr lang="hr-HR" dirty="0" smtClean="0"/>
              <a:t> </a:t>
            </a:r>
            <a:r>
              <a:rPr lang="hr-HR" dirty="0" err="1" smtClean="0"/>
              <a:t>Hofmeister</a:t>
            </a:r>
            <a:r>
              <a:rPr lang="hr-HR" dirty="0"/>
              <a:t>, </a:t>
            </a:r>
            <a:r>
              <a:rPr lang="hr-HR" dirty="0" smtClean="0"/>
              <a:t>1842.    </a:t>
            </a:r>
            <a:endParaRPr lang="hr-HR" dirty="0"/>
          </a:p>
        </p:txBody>
      </p:sp>
      <p:pic>
        <p:nvPicPr>
          <p:cNvPr id="14" name="Rezervirano mjesto sadržaja 1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14" y="685800"/>
            <a:ext cx="3731172" cy="5410200"/>
          </a:xfrm>
        </p:spPr>
      </p:pic>
    </p:spTree>
    <p:extLst>
      <p:ext uri="{BB962C8B-B14F-4D97-AF65-F5344CB8AC3E}">
        <p14:creationId xmlns:p14="http://schemas.microsoft.com/office/powerpoint/2010/main" val="33502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Flora </a:t>
            </a:r>
            <a:r>
              <a:rPr lang="hr-HR" dirty="0" err="1" smtClean="0"/>
              <a:t>Dalmatica</a:t>
            </a:r>
            <a:r>
              <a:rPr lang="hr-HR" dirty="0" smtClean="0"/>
              <a:t> I - slike</a:t>
            </a:r>
            <a:endParaRPr lang="hr-HR" dirty="0"/>
          </a:p>
        </p:txBody>
      </p:sp>
      <p:sp>
        <p:nvSpPr>
          <p:cNvPr id="7" name="Rezervirano mjesto teksta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r-HR" dirty="0" smtClean="0"/>
          </a:p>
          <a:p>
            <a:pPr marL="342900" indent="-342900">
              <a:buAutoNum type="arabicPeriod"/>
            </a:pPr>
            <a:r>
              <a:rPr lang="hr-HR" dirty="0" smtClean="0"/>
              <a:t>1. </a:t>
            </a:r>
            <a:r>
              <a:rPr lang="hr-HR" dirty="0" err="1" smtClean="0"/>
              <a:t>Crepis</a:t>
            </a:r>
            <a:r>
              <a:rPr lang="hr-HR" dirty="0" smtClean="0"/>
              <a:t> </a:t>
            </a:r>
            <a:r>
              <a:rPr lang="hr-HR" dirty="0" err="1" smtClean="0"/>
              <a:t>adenanta</a:t>
            </a:r>
            <a:endParaRPr lang="hr-HR" dirty="0" smtClean="0"/>
          </a:p>
          <a:p>
            <a:pPr marL="342900" indent="-342900">
              <a:buAutoNum type="arabicPeriod"/>
            </a:pPr>
            <a:r>
              <a:rPr lang="hr-HR" dirty="0" smtClean="0"/>
              <a:t>2. </a:t>
            </a:r>
            <a:r>
              <a:rPr lang="hr-HR" dirty="0" err="1" smtClean="0"/>
              <a:t>Scorsonea</a:t>
            </a:r>
            <a:r>
              <a:rPr lang="hr-HR" dirty="0" smtClean="0"/>
              <a:t> </a:t>
            </a:r>
            <a:r>
              <a:rPr lang="hr-HR" dirty="0" err="1" smtClean="0"/>
              <a:t>latifolia</a:t>
            </a:r>
            <a:endParaRPr lang="hr-HR" dirty="0"/>
          </a:p>
        </p:txBody>
      </p:sp>
      <p:pic>
        <p:nvPicPr>
          <p:cNvPr id="10" name="Rezervirano mjesto sadržaja 9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685800"/>
            <a:ext cx="3952391" cy="5642039"/>
          </a:xfrm>
        </p:spPr>
      </p:pic>
    </p:spTree>
    <p:extLst>
      <p:ext uri="{BB962C8B-B14F-4D97-AF65-F5344CB8AC3E}">
        <p14:creationId xmlns:p14="http://schemas.microsoft.com/office/powerpoint/2010/main" val="329438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Flora </a:t>
            </a:r>
            <a:r>
              <a:rPr lang="hr-HR" dirty="0" err="1"/>
              <a:t>Dalmatica</a:t>
            </a:r>
            <a:r>
              <a:rPr lang="hr-HR" dirty="0"/>
              <a:t> </a:t>
            </a:r>
            <a:r>
              <a:rPr lang="hr-HR" dirty="0" smtClean="0"/>
              <a:t>II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Vol</a:t>
            </a:r>
            <a:r>
              <a:rPr lang="hr-HR" dirty="0"/>
              <a:t>. II. : </a:t>
            </a:r>
            <a:r>
              <a:rPr lang="hr-HR" dirty="0" err="1"/>
              <a:t>cum</a:t>
            </a:r>
            <a:r>
              <a:rPr lang="hr-HR" dirty="0"/>
              <a:t> </a:t>
            </a:r>
            <a:r>
              <a:rPr lang="hr-HR" dirty="0" err="1"/>
              <a:t>tab</a:t>
            </a:r>
            <a:r>
              <a:rPr lang="hr-HR" dirty="0"/>
              <a:t>. </a:t>
            </a:r>
            <a:r>
              <a:rPr lang="hr-HR" dirty="0" err="1"/>
              <a:t>aeneis</a:t>
            </a:r>
            <a:r>
              <a:rPr lang="hr-HR" dirty="0"/>
              <a:t> XXVIII</a:t>
            </a:r>
            <a:r>
              <a:rPr lang="hr-HR" dirty="0" smtClean="0"/>
              <a:t>. -  </a:t>
            </a:r>
            <a:r>
              <a:rPr lang="hr-HR" dirty="0" err="1"/>
              <a:t>Lipsiae</a:t>
            </a:r>
            <a:r>
              <a:rPr lang="hr-HR" dirty="0"/>
              <a:t> : </a:t>
            </a:r>
            <a:r>
              <a:rPr lang="hr-HR" dirty="0" err="1"/>
              <a:t>Apud</a:t>
            </a:r>
            <a:r>
              <a:rPr lang="hr-HR" dirty="0"/>
              <a:t> </a:t>
            </a:r>
            <a:r>
              <a:rPr lang="hr-HR" dirty="0" err="1"/>
              <a:t>Friedericum</a:t>
            </a:r>
            <a:r>
              <a:rPr lang="hr-HR" dirty="0"/>
              <a:t> </a:t>
            </a:r>
            <a:r>
              <a:rPr lang="hr-HR" dirty="0" err="1"/>
              <a:t>Hofmeister</a:t>
            </a:r>
            <a:r>
              <a:rPr lang="hr-HR" dirty="0"/>
              <a:t>, 1847. </a:t>
            </a:r>
            <a:r>
              <a:rPr lang="hr-HR" dirty="0" smtClean="0"/>
              <a:t> -</a:t>
            </a:r>
            <a:endParaRPr lang="hr-HR" dirty="0"/>
          </a:p>
          <a:p>
            <a:r>
              <a:rPr lang="hr-HR" dirty="0" smtClean="0"/>
              <a:t>X</a:t>
            </a:r>
            <a:r>
              <a:rPr lang="hr-HR" dirty="0"/>
              <a:t>, 268 str., XXVIII listova s tablama : </a:t>
            </a:r>
            <a:r>
              <a:rPr lang="hr-HR" dirty="0" err="1"/>
              <a:t>ilustr</a:t>
            </a:r>
            <a:r>
              <a:rPr lang="hr-HR" dirty="0"/>
              <a:t>. ; 28 cm. 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609600"/>
            <a:ext cx="3937900" cy="5664669"/>
          </a:xfrm>
        </p:spPr>
      </p:pic>
    </p:spTree>
    <p:extLst>
      <p:ext uri="{BB962C8B-B14F-4D97-AF65-F5344CB8AC3E}">
        <p14:creationId xmlns:p14="http://schemas.microsoft.com/office/powerpoint/2010/main" val="151415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Flora </a:t>
            </a:r>
            <a:r>
              <a:rPr lang="hr-HR" dirty="0" err="1"/>
              <a:t>Dalmatica</a:t>
            </a:r>
            <a:r>
              <a:rPr lang="hr-HR" dirty="0"/>
              <a:t> I </a:t>
            </a:r>
            <a:r>
              <a:rPr lang="hr-HR" dirty="0" smtClean="0"/>
              <a:t>I- </a:t>
            </a:r>
            <a:r>
              <a:rPr lang="hr-HR" dirty="0"/>
              <a:t>slike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r-HR" dirty="0"/>
          </a:p>
          <a:p>
            <a:r>
              <a:rPr lang="hr-HR" dirty="0"/>
              <a:t>Vol. III. : </a:t>
            </a:r>
            <a:r>
              <a:rPr lang="hr-HR" dirty="0" err="1"/>
              <a:t>cum</a:t>
            </a:r>
            <a:r>
              <a:rPr lang="hr-HR" dirty="0"/>
              <a:t> </a:t>
            </a:r>
            <a:r>
              <a:rPr lang="hr-HR" dirty="0" err="1"/>
              <a:t>tab</a:t>
            </a:r>
            <a:r>
              <a:rPr lang="hr-HR" dirty="0"/>
              <a:t>. </a:t>
            </a:r>
            <a:r>
              <a:rPr lang="hr-HR" dirty="0" err="1"/>
              <a:t>aeneis</a:t>
            </a:r>
            <a:r>
              <a:rPr lang="hr-HR" dirty="0"/>
              <a:t> IV.  </a:t>
            </a:r>
            <a:r>
              <a:rPr lang="hr-HR" dirty="0" smtClean="0"/>
              <a:t>-   </a:t>
            </a:r>
            <a:r>
              <a:rPr lang="hr-HR" dirty="0" err="1"/>
              <a:t>Lipsiae</a:t>
            </a:r>
            <a:r>
              <a:rPr lang="hr-HR" dirty="0"/>
              <a:t> : </a:t>
            </a:r>
            <a:r>
              <a:rPr lang="hr-HR" dirty="0" err="1"/>
              <a:t>Apud</a:t>
            </a:r>
            <a:r>
              <a:rPr lang="hr-HR" dirty="0"/>
              <a:t> </a:t>
            </a:r>
            <a:r>
              <a:rPr lang="hr-HR" dirty="0" err="1"/>
              <a:t>Friedericum</a:t>
            </a:r>
            <a:r>
              <a:rPr lang="hr-HR" dirty="0"/>
              <a:t> </a:t>
            </a:r>
            <a:r>
              <a:rPr lang="hr-HR" dirty="0" err="1"/>
              <a:t>Hofmeister</a:t>
            </a:r>
            <a:r>
              <a:rPr lang="hr-HR" dirty="0"/>
              <a:t>, 1852.  </a:t>
            </a:r>
            <a:r>
              <a:rPr lang="hr-HR" dirty="0" smtClean="0"/>
              <a:t>-</a:t>
            </a:r>
            <a:endParaRPr lang="hr-HR" dirty="0"/>
          </a:p>
          <a:p>
            <a:r>
              <a:rPr lang="hr-HR" dirty="0" smtClean="0"/>
              <a:t> </a:t>
            </a:r>
            <a:r>
              <a:rPr lang="hr-HR" dirty="0"/>
              <a:t>IV, 390 str., IV lista s tablama : </a:t>
            </a:r>
            <a:r>
              <a:rPr lang="hr-HR" dirty="0" err="1"/>
              <a:t>ilustr</a:t>
            </a:r>
            <a:r>
              <a:rPr lang="hr-HR" dirty="0"/>
              <a:t>. ; 28 cm. 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609600"/>
            <a:ext cx="3926854" cy="5682158"/>
          </a:xfrm>
        </p:spPr>
      </p:pic>
    </p:spTree>
    <p:extLst>
      <p:ext uri="{BB962C8B-B14F-4D97-AF65-F5344CB8AC3E}">
        <p14:creationId xmlns:p14="http://schemas.microsoft.com/office/powerpoint/2010/main" val="3989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Flora </a:t>
            </a:r>
            <a:r>
              <a:rPr lang="hr-HR" dirty="0" err="1"/>
              <a:t>Dalmatica</a:t>
            </a:r>
            <a:r>
              <a:rPr lang="hr-HR" dirty="0"/>
              <a:t> </a:t>
            </a:r>
            <a:r>
              <a:rPr lang="hr-HR" dirty="0" smtClean="0"/>
              <a:t>III- </a:t>
            </a:r>
            <a:r>
              <a:rPr lang="hr-HR" dirty="0"/>
              <a:t>slike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hr-HR" dirty="0" smtClean="0"/>
              <a:t>x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09600"/>
            <a:ext cx="3807608" cy="5639461"/>
          </a:xfrm>
        </p:spPr>
      </p:pic>
    </p:spTree>
    <p:extLst>
      <p:ext uri="{BB962C8B-B14F-4D97-AF65-F5344CB8AC3E}">
        <p14:creationId xmlns:p14="http://schemas.microsoft.com/office/powerpoint/2010/main" val="400165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Flora </a:t>
            </a:r>
            <a:r>
              <a:rPr lang="hr-HR" dirty="0" err="1"/>
              <a:t>Dalmatica</a:t>
            </a:r>
            <a:r>
              <a:rPr lang="hr-HR" dirty="0"/>
              <a:t> </a:t>
            </a:r>
            <a:r>
              <a:rPr lang="hr-HR" dirty="0" err="1" smtClean="0"/>
              <a:t>suppl</a:t>
            </a:r>
            <a:r>
              <a:rPr lang="hr-HR" dirty="0" smtClean="0"/>
              <a:t>  I </a:t>
            </a:r>
            <a:r>
              <a:rPr lang="hr-HR" dirty="0"/>
              <a:t>- slike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hr-HR" dirty="0" err="1"/>
              <a:t>Florae</a:t>
            </a:r>
            <a:r>
              <a:rPr lang="hr-HR" dirty="0"/>
              <a:t> </a:t>
            </a:r>
            <a:r>
              <a:rPr lang="hr-HR" dirty="0" err="1"/>
              <a:t>dalmaticae</a:t>
            </a:r>
            <a:r>
              <a:rPr lang="hr-HR" dirty="0"/>
              <a:t> </a:t>
            </a:r>
            <a:r>
              <a:rPr lang="hr-HR" dirty="0" err="1"/>
              <a:t>supplementum</a:t>
            </a:r>
            <a:r>
              <a:rPr lang="hr-HR" dirty="0"/>
              <a:t> / opus </a:t>
            </a:r>
            <a:r>
              <a:rPr lang="hr-HR" dirty="0" err="1"/>
              <a:t>suum</a:t>
            </a:r>
            <a:r>
              <a:rPr lang="hr-HR" dirty="0"/>
              <a:t> </a:t>
            </a:r>
            <a:r>
              <a:rPr lang="hr-HR" dirty="0" err="1"/>
              <a:t>novis</a:t>
            </a:r>
            <a:r>
              <a:rPr lang="hr-HR" dirty="0"/>
              <a:t> </a:t>
            </a:r>
            <a:r>
              <a:rPr lang="hr-HR" dirty="0" err="1"/>
              <a:t>curis</a:t>
            </a:r>
            <a:r>
              <a:rPr lang="hr-HR" dirty="0"/>
              <a:t> </a:t>
            </a:r>
            <a:r>
              <a:rPr lang="hr-HR" dirty="0" err="1"/>
              <a:t>castigante</a:t>
            </a:r>
            <a:r>
              <a:rPr lang="hr-HR" dirty="0"/>
              <a:t> et </a:t>
            </a:r>
            <a:r>
              <a:rPr lang="hr-HR" dirty="0" err="1"/>
              <a:t>augente</a:t>
            </a:r>
            <a:r>
              <a:rPr lang="hr-HR" dirty="0"/>
              <a:t> Roberto de </a:t>
            </a:r>
            <a:r>
              <a:rPr lang="hr-HR" dirty="0" err="1"/>
              <a:t>Visiani</a:t>
            </a:r>
            <a:r>
              <a:rPr lang="hr-HR" dirty="0"/>
              <a:t>. </a:t>
            </a:r>
            <a:r>
              <a:rPr lang="hr-HR" dirty="0" smtClean="0"/>
              <a:t> -  </a:t>
            </a:r>
            <a:r>
              <a:rPr lang="hr-HR" dirty="0" err="1"/>
              <a:t>Venetiis</a:t>
            </a:r>
            <a:r>
              <a:rPr lang="hr-HR" dirty="0"/>
              <a:t> : </a:t>
            </a:r>
            <a:r>
              <a:rPr lang="hr-HR" dirty="0" err="1"/>
              <a:t>Typis</a:t>
            </a:r>
            <a:r>
              <a:rPr lang="hr-HR" dirty="0"/>
              <a:t> </a:t>
            </a:r>
            <a:r>
              <a:rPr lang="hr-HR" dirty="0" err="1"/>
              <a:t>Josephi</a:t>
            </a:r>
            <a:r>
              <a:rPr lang="hr-HR" dirty="0"/>
              <a:t> </a:t>
            </a:r>
            <a:r>
              <a:rPr lang="hr-HR" dirty="0" err="1"/>
              <a:t>Antonelli</a:t>
            </a:r>
            <a:r>
              <a:rPr lang="hr-HR" dirty="0"/>
              <a:t>, 1872.  </a:t>
            </a:r>
            <a:r>
              <a:rPr lang="hr-HR" dirty="0" smtClean="0"/>
              <a:t>- </a:t>
            </a:r>
            <a:r>
              <a:rPr lang="hr-HR" dirty="0"/>
              <a:t>189 str., X presavijenih listova s tablama : </a:t>
            </a:r>
            <a:r>
              <a:rPr lang="hr-HR" dirty="0" smtClean="0"/>
              <a:t>1. </a:t>
            </a:r>
            <a:r>
              <a:rPr lang="hr-HR" dirty="0" err="1" smtClean="0"/>
              <a:t>ilustr</a:t>
            </a:r>
            <a:r>
              <a:rPr lang="hr-HR" dirty="0"/>
              <a:t>. ; 30 cm.  </a:t>
            </a:r>
            <a:endParaRPr lang="hr-HR" dirty="0" smtClean="0"/>
          </a:p>
          <a:p>
            <a:pPr marL="342900" indent="-342900">
              <a:buAutoNum type="arabicPeriod"/>
            </a:pPr>
            <a:r>
              <a:rPr lang="hr-HR" dirty="0" err="1" smtClean="0"/>
              <a:t>Secale</a:t>
            </a:r>
            <a:r>
              <a:rPr lang="hr-HR" dirty="0" smtClean="0"/>
              <a:t> </a:t>
            </a:r>
            <a:r>
              <a:rPr lang="hr-HR" dirty="0" err="1" smtClean="0"/>
              <a:t>dalmaticum</a:t>
            </a:r>
            <a:r>
              <a:rPr lang="hr-HR" dirty="0" smtClean="0"/>
              <a:t> –raž</a:t>
            </a:r>
          </a:p>
          <a:p>
            <a:pPr marL="342900" indent="-342900">
              <a:buAutoNum type="arabicPeriod"/>
            </a:pPr>
            <a:r>
              <a:rPr lang="hr-HR" dirty="0" smtClean="0"/>
              <a:t>2. </a:t>
            </a:r>
            <a:r>
              <a:rPr lang="hr-HR" dirty="0" err="1" smtClean="0"/>
              <a:t>Aegilops</a:t>
            </a:r>
            <a:r>
              <a:rPr lang="hr-HR" dirty="0" smtClean="0"/>
              <a:t> </a:t>
            </a:r>
            <a:r>
              <a:rPr lang="hr-HR" dirty="0" err="1" smtClean="0"/>
              <a:t>unia</a:t>
            </a:r>
            <a:r>
              <a:rPr lang="hr-HR" dirty="0" smtClean="0"/>
              <a:t> </a:t>
            </a:r>
            <a:r>
              <a:rPr lang="hr-HR" dirty="0" err="1" smtClean="0"/>
              <a:t>ristata</a:t>
            </a:r>
            <a:endParaRPr lang="hr-HR" dirty="0"/>
          </a:p>
          <a:p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09600"/>
            <a:ext cx="3512122" cy="5643982"/>
          </a:xfrm>
        </p:spPr>
      </p:pic>
    </p:spTree>
    <p:extLst>
      <p:ext uri="{BB962C8B-B14F-4D97-AF65-F5344CB8AC3E}">
        <p14:creationId xmlns:p14="http://schemas.microsoft.com/office/powerpoint/2010/main" val="8918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Flora Dalmatica </a:t>
            </a:r>
            <a:r>
              <a:rPr lang="it-IT" dirty="0" err="1"/>
              <a:t>suppl</a:t>
            </a:r>
            <a:r>
              <a:rPr lang="it-IT" dirty="0"/>
              <a:t>  I - </a:t>
            </a:r>
            <a:r>
              <a:rPr lang="it-IT" dirty="0" err="1"/>
              <a:t>slike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1. </a:t>
            </a:r>
            <a:r>
              <a:rPr lang="hr-HR" dirty="0" err="1" smtClean="0"/>
              <a:t>Romulea</a:t>
            </a:r>
            <a:r>
              <a:rPr lang="hr-HR" dirty="0" smtClean="0"/>
              <a:t> </a:t>
            </a:r>
            <a:r>
              <a:rPr lang="hr-HR" dirty="0" err="1" smtClean="0"/>
              <a:t>crocifolia</a:t>
            </a:r>
            <a:endParaRPr lang="hr-HR" dirty="0" smtClean="0"/>
          </a:p>
          <a:p>
            <a:pPr marL="342900" indent="-342900">
              <a:buAutoNum type="arabicPeriod"/>
            </a:pPr>
            <a:endParaRPr lang="hr-HR" dirty="0"/>
          </a:p>
          <a:p>
            <a:r>
              <a:rPr lang="hr-HR" dirty="0" smtClean="0"/>
              <a:t>2. </a:t>
            </a:r>
            <a:r>
              <a:rPr lang="hr-HR" dirty="0" err="1" smtClean="0"/>
              <a:t>Crocus</a:t>
            </a:r>
            <a:r>
              <a:rPr lang="hr-HR" dirty="0" smtClean="0"/>
              <a:t> </a:t>
            </a:r>
            <a:r>
              <a:rPr lang="hr-HR" dirty="0" err="1" smtClean="0"/>
              <a:t>dalmaticus</a:t>
            </a:r>
            <a:r>
              <a:rPr lang="hr-HR" dirty="0" smtClean="0"/>
              <a:t> - šafran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09600"/>
            <a:ext cx="3800446" cy="5651015"/>
          </a:xfrm>
        </p:spPr>
      </p:pic>
    </p:spTree>
    <p:extLst>
      <p:ext uri="{BB962C8B-B14F-4D97-AF65-F5344CB8AC3E}">
        <p14:creationId xmlns:p14="http://schemas.microsoft.com/office/powerpoint/2010/main" val="115599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Flora Dalmatica </a:t>
            </a:r>
            <a:r>
              <a:rPr lang="it-IT" dirty="0" err="1"/>
              <a:t>suppl</a:t>
            </a:r>
            <a:r>
              <a:rPr lang="it-IT" dirty="0"/>
              <a:t>  </a:t>
            </a:r>
            <a:r>
              <a:rPr lang="it-IT" dirty="0" smtClean="0"/>
              <a:t>I </a:t>
            </a:r>
            <a:r>
              <a:rPr lang="it-IT" dirty="0"/>
              <a:t>- </a:t>
            </a:r>
            <a:r>
              <a:rPr lang="it-IT" dirty="0" err="1"/>
              <a:t>slike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hr-HR" dirty="0" smtClean="0"/>
              <a:t>x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609600"/>
            <a:ext cx="4056313" cy="5715000"/>
          </a:xfrm>
        </p:spPr>
      </p:pic>
    </p:spTree>
    <p:extLst>
      <p:ext uri="{BB962C8B-B14F-4D97-AF65-F5344CB8AC3E}">
        <p14:creationId xmlns:p14="http://schemas.microsoft.com/office/powerpoint/2010/main" val="229553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Adrianskoga</a:t>
            </a:r>
            <a:r>
              <a:rPr lang="hr-HR" dirty="0" smtClean="0"/>
              <a:t> mora  sirena,  1660.</a:t>
            </a:r>
            <a:endParaRPr lang="hr-HR" dirty="0"/>
          </a:p>
        </p:txBody>
      </p:sp>
      <p:pic>
        <p:nvPicPr>
          <p:cNvPr id="2" name="Rezervirano mjesto sadržaja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8" y="1676400"/>
            <a:ext cx="3484114" cy="4376738"/>
          </a:xfrm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3586898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98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Flora Dalmatica </a:t>
            </a:r>
            <a:r>
              <a:rPr lang="it-IT" dirty="0" err="1"/>
              <a:t>suppl</a:t>
            </a:r>
            <a:r>
              <a:rPr lang="it-IT" dirty="0"/>
              <a:t>  </a:t>
            </a:r>
            <a:r>
              <a:rPr lang="it-IT" dirty="0" smtClean="0"/>
              <a:t>I</a:t>
            </a:r>
            <a:r>
              <a:rPr lang="hr-HR" dirty="0" smtClean="0"/>
              <a:t>I</a:t>
            </a:r>
            <a:r>
              <a:rPr lang="it-IT" dirty="0" smtClean="0"/>
              <a:t> </a:t>
            </a:r>
            <a:r>
              <a:rPr lang="it-IT" dirty="0"/>
              <a:t>- </a:t>
            </a:r>
            <a:r>
              <a:rPr lang="it-IT" dirty="0" err="1"/>
              <a:t>slike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hr-HR" dirty="0" err="1"/>
              <a:t>Florae</a:t>
            </a:r>
            <a:r>
              <a:rPr lang="hr-HR" dirty="0"/>
              <a:t> </a:t>
            </a:r>
            <a:r>
              <a:rPr lang="hr-HR" dirty="0" err="1"/>
              <a:t>dalmaticae</a:t>
            </a:r>
            <a:r>
              <a:rPr lang="hr-HR" dirty="0"/>
              <a:t> </a:t>
            </a:r>
            <a:r>
              <a:rPr lang="hr-HR" dirty="0" err="1"/>
              <a:t>supplementum</a:t>
            </a:r>
            <a:r>
              <a:rPr lang="hr-HR" dirty="0"/>
              <a:t> </a:t>
            </a:r>
            <a:r>
              <a:rPr lang="hr-HR" dirty="0" err="1"/>
              <a:t>alterum</a:t>
            </a:r>
            <a:r>
              <a:rPr lang="hr-HR" dirty="0"/>
              <a:t> : </a:t>
            </a:r>
            <a:r>
              <a:rPr lang="hr-HR" dirty="0" err="1"/>
              <a:t>adjectis</a:t>
            </a:r>
            <a:r>
              <a:rPr lang="hr-HR" dirty="0"/>
              <a:t> </a:t>
            </a:r>
            <a:r>
              <a:rPr lang="hr-HR" dirty="0" err="1"/>
              <a:t>plantis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Bosnia</a:t>
            </a:r>
            <a:r>
              <a:rPr lang="hr-HR" dirty="0"/>
              <a:t>, Hercegovina et </a:t>
            </a:r>
            <a:r>
              <a:rPr lang="hr-HR" dirty="0" err="1"/>
              <a:t>Montenegro</a:t>
            </a:r>
            <a:r>
              <a:rPr lang="hr-HR" dirty="0"/>
              <a:t> </a:t>
            </a:r>
            <a:r>
              <a:rPr lang="hr-HR" dirty="0" err="1"/>
              <a:t>crescentibus</a:t>
            </a:r>
            <a:r>
              <a:rPr lang="hr-HR" dirty="0" smtClean="0"/>
              <a:t>. -  </a:t>
            </a:r>
            <a:r>
              <a:rPr lang="hr-HR" dirty="0"/>
              <a:t>2 sv.  </a:t>
            </a:r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r>
              <a:rPr lang="hr-HR" dirty="0" smtClean="0"/>
              <a:t>2. </a:t>
            </a:r>
            <a:r>
              <a:rPr lang="hr-HR" dirty="0" err="1" smtClean="0"/>
              <a:t>Orchis</a:t>
            </a:r>
            <a:r>
              <a:rPr lang="hr-HR" dirty="0" smtClean="0"/>
              <a:t>  </a:t>
            </a:r>
            <a:r>
              <a:rPr lang="hr-HR" dirty="0" err="1" smtClean="0"/>
              <a:t>Griesebachii</a:t>
            </a:r>
            <a:r>
              <a:rPr lang="hr-HR" dirty="0" smtClean="0"/>
              <a:t> </a:t>
            </a:r>
            <a:r>
              <a:rPr lang="hr-HR" dirty="0" smtClean="0"/>
              <a:t> </a:t>
            </a:r>
            <a:endParaRPr lang="hr-HR" dirty="0"/>
          </a:p>
          <a:p>
            <a:r>
              <a:rPr lang="hr-HR" dirty="0" smtClean="0"/>
              <a:t>Orhideja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609600"/>
            <a:ext cx="4114800" cy="5745098"/>
          </a:xfrm>
        </p:spPr>
      </p:pic>
    </p:spTree>
    <p:extLst>
      <p:ext uri="{BB962C8B-B14F-4D97-AF65-F5344CB8AC3E}">
        <p14:creationId xmlns:p14="http://schemas.microsoft.com/office/powerpoint/2010/main" val="104046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 </a:t>
            </a:r>
            <a:r>
              <a:rPr lang="hr-HR" dirty="0" err="1" smtClean="0"/>
              <a:t>nslovu</a:t>
            </a:r>
            <a:r>
              <a:rPr lang="hr-HR" dirty="0" smtClean="0"/>
              <a:t> projekta 2 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Djelom  i stradanjem Petra Zrinskoga  posebno se bavio Eugen Kumičić , istarski književnik, u  Uroti zrinsko </a:t>
            </a:r>
            <a:r>
              <a:rPr lang="hr-HR" dirty="0" smtClean="0"/>
              <a:t>-</a:t>
            </a:r>
            <a:r>
              <a:rPr lang="hr-HR" dirty="0" err="1" smtClean="0"/>
              <a:t>frankopanskoj</a:t>
            </a:r>
            <a:r>
              <a:rPr lang="hr-HR" dirty="0" smtClean="0"/>
              <a:t>, </a:t>
            </a:r>
            <a:r>
              <a:rPr lang="hr-HR" dirty="0"/>
              <a:t>1893. </a:t>
            </a:r>
            <a:r>
              <a:rPr lang="hr-HR" dirty="0" smtClean="0"/>
              <a:t>i  u  </a:t>
            </a:r>
            <a:r>
              <a:rPr lang="hr-HR" dirty="0"/>
              <a:t>drami Petar Zrinski, 1901. </a:t>
            </a:r>
            <a:endParaRPr lang="hr-HR" dirty="0" smtClean="0"/>
          </a:p>
        </p:txBody>
      </p:sp>
      <p:pic>
        <p:nvPicPr>
          <p:cNvPr id="5" name="Rezervirano mjesto slike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73" y="685800"/>
            <a:ext cx="4129453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300154"/>
          </a:xfrm>
        </p:spPr>
        <p:txBody>
          <a:bodyPr/>
          <a:lstStyle/>
          <a:p>
            <a:r>
              <a:rPr lang="hr-HR" dirty="0" smtClean="0"/>
              <a:t>I. Planiranje – strategija i taktika</a:t>
            </a:r>
            <a:endParaRPr lang="hr-HR" dirty="0"/>
          </a:p>
        </p:txBody>
      </p:sp>
      <p:sp>
        <p:nvSpPr>
          <p:cNvPr id="7" name="Rezervirano mjesto teksta 6"/>
          <p:cNvSpPr>
            <a:spLocks noGrp="1"/>
          </p:cNvSpPr>
          <p:nvPr>
            <p:ph type="body" idx="2"/>
          </p:nvPr>
        </p:nvSpPr>
        <p:spPr>
          <a:xfrm>
            <a:off x="381000" y="2214554"/>
            <a:ext cx="2362200" cy="3911609"/>
          </a:xfrm>
        </p:spPr>
        <p:txBody>
          <a:bodyPr>
            <a:normAutofit fontScale="92500" lnSpcReduction="10000"/>
          </a:bodyPr>
          <a:lstStyle/>
          <a:p>
            <a:endParaRPr lang="hr-HR" dirty="0" smtClean="0"/>
          </a:p>
          <a:p>
            <a:r>
              <a:rPr lang="hr-HR" dirty="0" smtClean="0"/>
              <a:t>Planiranje (spomenuti tekst)  </a:t>
            </a:r>
            <a:r>
              <a:rPr lang="hr-HR" dirty="0" smtClean="0"/>
              <a:t>sadrži sve elemente provedbe projekta.  U idealnom  slučaju   izvijestiti  o stanju  provedenosti određenoga projekta   digitalizacije ima se  razumjeti kao govor  o  potpunoj provedbi plana.  </a:t>
            </a:r>
            <a:r>
              <a:rPr lang="hr-HR" dirty="0" smtClean="0"/>
              <a:t>Na djelu je međutim  raskorak između  potreba i mogućnosti, između strateškoga i taktičkoga </a:t>
            </a:r>
            <a:r>
              <a:rPr lang="hr-HR" dirty="0"/>
              <a:t>planiranja </a:t>
            </a:r>
            <a:r>
              <a:rPr lang="hr-HR" dirty="0" smtClean="0"/>
              <a:t>(</a:t>
            </a:r>
            <a:r>
              <a:rPr lang="hr-HR" dirty="0" err="1" smtClean="0"/>
              <a:t>Michel</a:t>
            </a:r>
            <a:r>
              <a:rPr lang="hr-HR" dirty="0" smtClean="0"/>
              <a:t> de </a:t>
            </a:r>
            <a:r>
              <a:rPr lang="hr-HR" dirty="0" err="1" smtClean="0"/>
              <a:t>Certeau</a:t>
            </a:r>
            <a:r>
              <a:rPr lang="hr-HR" dirty="0" smtClean="0"/>
              <a:t>).   </a:t>
            </a:r>
            <a:endParaRPr lang="hr-HR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HR" dirty="0" smtClean="0"/>
              <a:t>Raskorak između potreba i  mogućnosti zbog obilja građe: oko </a:t>
            </a:r>
            <a:r>
              <a:rPr lang="hr-HR" dirty="0" smtClean="0"/>
              <a:t>425.000 svezaka tiskanih u razdoblju 1483-1990</a:t>
            </a:r>
            <a:r>
              <a:rPr lang="hr-HR" dirty="0" smtClean="0"/>
              <a:t>.  ; 2011 digitalizirano  137 knjiga  : </a:t>
            </a:r>
            <a:r>
              <a:rPr lang="hr-HR" dirty="0" smtClean="0"/>
              <a:t>takvim tempom bi </a:t>
            </a:r>
            <a:r>
              <a:rPr lang="hr-HR" dirty="0" err="1" smtClean="0"/>
              <a:t>bnam</a:t>
            </a:r>
            <a:r>
              <a:rPr lang="hr-HR" dirty="0" smtClean="0"/>
              <a:t> trebalo više od 3000 godina da bismo digitalizirali hrvatske knjige. </a:t>
            </a:r>
          </a:p>
          <a:p>
            <a:r>
              <a:rPr lang="hr-HR" dirty="0" smtClean="0"/>
              <a:t>Kriza </a:t>
            </a:r>
            <a:r>
              <a:rPr lang="hr-HR" dirty="0" smtClean="0"/>
              <a:t>u hrvatskom društvu  s druge strane ostavlja mogućnosti   taktičkoga, a ne strateškoga planiranja.    Strategija je naime moguća u društvenim strukturama koje imaju moć. Naša </a:t>
            </a:r>
            <a:r>
              <a:rPr lang="hr-HR" dirty="0" smtClean="0"/>
              <a:t>Knjižnica </a:t>
            </a:r>
            <a:r>
              <a:rPr lang="hr-HR" dirty="0" smtClean="0"/>
              <a:t>nije u toj situaciji iako ima  društvenu zadaću brinuti za svu nacionalnu knjižnu građu.</a:t>
            </a:r>
          </a:p>
          <a:p>
            <a:r>
              <a:rPr lang="hr-HR" dirty="0" smtClean="0"/>
              <a:t>U odnosu na potrebe mogu se postaviti  samo skromni taktički ciljevi iako nam valja misliti strateški.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1083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I. Planiranje </a:t>
            </a:r>
            <a:r>
              <a:rPr lang="hr-HR" dirty="0" smtClean="0"/>
              <a:t>–strateški oslonci</a:t>
            </a:r>
            <a:endParaRPr lang="hr-H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Riječ je kontekstu  u kojemu se   </a:t>
            </a:r>
            <a:r>
              <a:rPr lang="hr-HR" dirty="0" err="1" smtClean="0"/>
              <a:t>digitalizacia</a:t>
            </a:r>
            <a:r>
              <a:rPr lang="hr-HR" dirty="0" smtClean="0"/>
              <a:t> načelno treba promišljati strateški.</a:t>
            </a:r>
            <a:endParaRPr lang="hr-HR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dirty="0" smtClean="0"/>
              <a:t> IFLA-ine  smjernice za  projekte digitalizaciju koje se  najopćenitije temelje  na  UNESCO-vu sloganu:  </a:t>
            </a:r>
            <a:r>
              <a:rPr lang="hr-HR" i="1" dirty="0" smtClean="0"/>
              <a:t>Znanje za sve</a:t>
            </a:r>
          </a:p>
          <a:p>
            <a:r>
              <a:rPr lang="hr-HR" dirty="0" smtClean="0"/>
              <a:t>Nacionalni projekt “Hrvatska kulturna baština”</a:t>
            </a:r>
          </a:p>
          <a:p>
            <a:r>
              <a:rPr lang="hr-HR" dirty="0" smtClean="0"/>
              <a:t>Kulturnopovijesna zadaća (misija) NSK</a:t>
            </a:r>
          </a:p>
          <a:p>
            <a:r>
              <a:rPr lang="hr-HR" dirty="0" smtClean="0"/>
              <a:t>Praksa  drugih nacionalnih knjižnica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Ciljevi digitalizacije 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Prema  IFLA-nim  Smjernicama  za digitalizaciju  iz 2002.  (Guideline for  </a:t>
            </a:r>
            <a:r>
              <a:rPr lang="hr-HR" dirty="0" err="1" smtClean="0"/>
              <a:t>digitization</a:t>
            </a:r>
            <a:r>
              <a:rPr lang="hr-HR" dirty="0" smtClean="0"/>
              <a:t>  </a:t>
            </a:r>
            <a:r>
              <a:rPr lang="hr-HR" dirty="0" err="1" smtClean="0"/>
              <a:t>Projects</a:t>
            </a:r>
            <a:r>
              <a:rPr lang="hr-HR" dirty="0" smtClean="0"/>
              <a:t> 2002</a:t>
            </a:r>
            <a:r>
              <a:rPr lang="hr-HR" dirty="0"/>
              <a:t>), digitalizacijom  </a:t>
            </a:r>
            <a:r>
              <a:rPr lang="hr-HR" dirty="0" smtClean="0"/>
              <a:t>se želi: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unaprijediti  dostupnost građi</a:t>
            </a:r>
          </a:p>
          <a:p>
            <a:r>
              <a:rPr lang="hr-HR" dirty="0" smtClean="0"/>
              <a:t>olakšati  pristup  i  korištenje  građe</a:t>
            </a:r>
          </a:p>
          <a:p>
            <a:r>
              <a:rPr lang="hr-HR" dirty="0" smtClean="0"/>
              <a:t>sačuvati  vrijedne  izvornike  od uporabe </a:t>
            </a:r>
          </a:p>
          <a:p>
            <a:r>
              <a:rPr lang="hr-HR" dirty="0"/>
              <a:t>p</a:t>
            </a:r>
            <a:r>
              <a:rPr lang="hr-HR" smtClean="0"/>
              <a:t>oseban </a:t>
            </a:r>
            <a:r>
              <a:rPr lang="hr-HR" dirty="0"/>
              <a:t>je izazov uspostaviti digitalnu zbirku građe </a:t>
            </a:r>
            <a:r>
              <a:rPr lang="hr-HR" i="1" dirty="0"/>
              <a:t>raspršene</a:t>
            </a:r>
            <a:r>
              <a:rPr lang="hr-HR" dirty="0"/>
              <a:t> u   analognom svijetu.</a:t>
            </a:r>
          </a:p>
          <a:p>
            <a:endParaRPr lang="hr-H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1784</TotalTime>
  <Words>1883</Words>
  <Application>Microsoft Office PowerPoint</Application>
  <PresentationFormat>Prikaz na zaslonu (4:3)</PresentationFormat>
  <Paragraphs>321</Paragraphs>
  <Slides>50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50</vt:i4>
      </vt:variant>
    </vt:vector>
  </HeadingPairs>
  <TitlesOfParts>
    <vt:vector size="51" baseType="lpstr">
      <vt:lpstr>Civic</vt:lpstr>
      <vt:lpstr>Adrianskoga mora  sirena digitalna zbirka knjiga o hrvatskoj obali  Jadrana</vt:lpstr>
      <vt:lpstr>Ideja</vt:lpstr>
      <vt:lpstr>Predstavljanje projekta</vt:lpstr>
      <vt:lpstr>O naslovu projekta  1</vt:lpstr>
      <vt:lpstr>Adrianskoga mora  sirena,  1660.</vt:lpstr>
      <vt:lpstr>O nslovu projekta 2 </vt:lpstr>
      <vt:lpstr>I. Planiranje – strategija i taktika</vt:lpstr>
      <vt:lpstr>I. Planiranje –strateški oslonci</vt:lpstr>
      <vt:lpstr>Ciljevi digitalizacije </vt:lpstr>
      <vt:lpstr>I.Planiranje - kriteriji odabira građe</vt:lpstr>
      <vt:lpstr>Plan - primjena kriterija </vt:lpstr>
      <vt:lpstr>PowerPointova prezentacija</vt:lpstr>
      <vt:lpstr>Plan  -Referentno razdoblje</vt:lpstr>
      <vt:lpstr>I. Plan - prioriteti</vt:lpstr>
      <vt:lpstr>II. Provedba plana</vt:lpstr>
      <vt:lpstr>   II. Provedba -   Ljudski   resursi</vt:lpstr>
      <vt:lpstr>II. Provedba</vt:lpstr>
      <vt:lpstr>II. Provedba -  priprema građe</vt:lpstr>
      <vt:lpstr>II. Provedba  - obilježja građe</vt:lpstr>
      <vt:lpstr>Religija</vt:lpstr>
      <vt:lpstr> Religija</vt:lpstr>
      <vt:lpstr>Politika</vt:lpstr>
      <vt:lpstr>Etnologija</vt:lpstr>
      <vt:lpstr>Ribarstvo</vt:lpstr>
      <vt:lpstr>Književnost Putopisi</vt:lpstr>
      <vt:lpstr>Prirodne znanosti</vt:lpstr>
      <vt:lpstr>Zoologija</vt:lpstr>
      <vt:lpstr>Biografije</vt:lpstr>
      <vt:lpstr>II. Provedba: Bibliografski metapodaci</vt:lpstr>
      <vt:lpstr>II. Provedba -Normativni podaci I</vt:lpstr>
      <vt:lpstr>Normativni podaci II</vt:lpstr>
      <vt:lpstr>III.  Prezentacija  na mreži</vt:lpstr>
      <vt:lpstr>PowerPointova prezentacija</vt:lpstr>
      <vt:lpstr>PowerPointova prezentacija</vt:lpstr>
      <vt:lpstr>III.  Prezentacija  na mreži</vt:lpstr>
      <vt:lpstr>IV. Adrianskoga mora  sirena 2 putovanje s knjigom,  zemljovidom i vedutom duž hrvatske obale Jadrana</vt:lpstr>
      <vt:lpstr>IV. Adrianskoga mora…2</vt:lpstr>
      <vt:lpstr>PowerPointova prezentacija</vt:lpstr>
      <vt:lpstr>PowerPointova prezentacija</vt:lpstr>
      <vt:lpstr>PowerPointova prezentacija</vt:lpstr>
      <vt:lpstr>Robert Visiani i perspektive projekta</vt:lpstr>
      <vt:lpstr>Flora Dalmatica </vt:lpstr>
      <vt:lpstr>Flora Dalmatica I - slike</vt:lpstr>
      <vt:lpstr>Flora Dalmatica II</vt:lpstr>
      <vt:lpstr>Flora Dalmatica I I- slike</vt:lpstr>
      <vt:lpstr>Flora Dalmatica III- slike</vt:lpstr>
      <vt:lpstr>Flora Dalmatica suppl  I - slike</vt:lpstr>
      <vt:lpstr>Flora Dalmatica suppl  I - slike</vt:lpstr>
      <vt:lpstr>Flora Dalmatica suppl  I - slike</vt:lpstr>
      <vt:lpstr>Flora Dalmatica suppl  II - slike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Adrianskoga mora  sirena</dc:title>
  <dc:creator/>
  <cp:lastModifiedBy>sharni</cp:lastModifiedBy>
  <cp:revision>163</cp:revision>
  <dcterms:created xsi:type="dcterms:W3CDTF">2006-08-16T00:00:00Z</dcterms:created>
  <dcterms:modified xsi:type="dcterms:W3CDTF">2012-04-18T09:32:56Z</dcterms:modified>
</cp:coreProperties>
</file>